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handoutMasterIdLst>
    <p:handoutMasterId r:id="rId15"/>
  </p:handoutMasterIdLst>
  <p:sldIdLst>
    <p:sldId id="256" r:id="rId5"/>
    <p:sldId id="269" r:id="rId6"/>
    <p:sldId id="268" r:id="rId7"/>
    <p:sldId id="265" r:id="rId8"/>
    <p:sldId id="261" r:id="rId9"/>
    <p:sldId id="257" r:id="rId10"/>
    <p:sldId id="266" r:id="rId11"/>
    <p:sldId id="264" r:id="rId12"/>
    <p:sldId id="270" r:id="rId13"/>
    <p:sldId id="263"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1" d="100"/>
          <a:sy n="111" d="100"/>
        </p:scale>
        <p:origin x="594" y="96"/>
      </p:cViewPr>
      <p:guideLst/>
    </p:cSldViewPr>
  </p:slideViewPr>
  <p:notesTextViewPr>
    <p:cViewPr>
      <p:scale>
        <a:sx n="1" d="1"/>
        <a:sy n="1" d="1"/>
      </p:scale>
      <p:origin x="0" y="0"/>
    </p:cViewPr>
  </p:notesTextViewPr>
  <p:notesViewPr>
    <p:cSldViewPr snapToGrid="0">
      <p:cViewPr varScale="1">
        <p:scale>
          <a:sx n="42" d="100"/>
          <a:sy n="42" d="100"/>
        </p:scale>
        <p:origin x="2328" y="5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F88279B-842D-426F-A5D4-03443F2C22BC}"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en-US"/>
        </a:p>
      </dgm:t>
    </dgm:pt>
    <dgm:pt modelId="{A7885BA3-E97D-492A-843F-801CCEF51017}">
      <dgm:prSet/>
      <dgm:spPr/>
      <dgm:t>
        <a:bodyPr/>
        <a:lstStyle/>
        <a:p>
          <a:r>
            <a:rPr lang="en-US"/>
            <a:t>The CoreQ questionnaires use a 5-point Likert Scale: Poor (1), Average (2), Good (3), Very Good (4), Excellent (5). </a:t>
          </a:r>
        </a:p>
      </dgm:t>
    </dgm:pt>
    <dgm:pt modelId="{DD85A9A9-C9F6-4039-972C-2B7E079E6ADB}" type="parTrans" cxnId="{95D5D766-102A-46DC-B2A1-761538C726C6}">
      <dgm:prSet/>
      <dgm:spPr/>
      <dgm:t>
        <a:bodyPr/>
        <a:lstStyle/>
        <a:p>
          <a:endParaRPr lang="en-US"/>
        </a:p>
      </dgm:t>
    </dgm:pt>
    <dgm:pt modelId="{E04B11EF-2FB9-4D99-B54C-5A03562F85AB}" type="sibTrans" cxnId="{95D5D766-102A-46DC-B2A1-761538C726C6}">
      <dgm:prSet/>
      <dgm:spPr/>
      <dgm:t>
        <a:bodyPr/>
        <a:lstStyle/>
        <a:p>
          <a:endParaRPr lang="en-US"/>
        </a:p>
      </dgm:t>
    </dgm:pt>
    <dgm:pt modelId="{D5B33FEF-1635-4A37-B9F0-60D59AED3240}">
      <dgm:prSet/>
      <dgm:spPr/>
      <dgm:t>
        <a:bodyPr/>
        <a:lstStyle/>
        <a:p>
          <a:r>
            <a:rPr lang="en-US"/>
            <a:t>It can be administered as a stand-alone questionnaire or included in a longer questionnaire. </a:t>
          </a:r>
        </a:p>
      </dgm:t>
    </dgm:pt>
    <dgm:pt modelId="{0B3A2E8B-2B89-4B59-B9A1-0A9F2AFE8A0E}" type="parTrans" cxnId="{B52FA1CE-EE05-4941-89C2-306DAC8DAAB0}">
      <dgm:prSet/>
      <dgm:spPr/>
      <dgm:t>
        <a:bodyPr/>
        <a:lstStyle/>
        <a:p>
          <a:endParaRPr lang="en-US"/>
        </a:p>
      </dgm:t>
    </dgm:pt>
    <dgm:pt modelId="{60716005-0084-45C4-A8DC-472ED0A1CC5C}" type="sibTrans" cxnId="{B52FA1CE-EE05-4941-89C2-306DAC8DAAB0}">
      <dgm:prSet/>
      <dgm:spPr/>
      <dgm:t>
        <a:bodyPr/>
        <a:lstStyle/>
        <a:p>
          <a:endParaRPr lang="en-US"/>
        </a:p>
      </dgm:t>
    </dgm:pt>
    <dgm:pt modelId="{1489BFDF-5BE4-4EA2-8211-018855F35A79}">
      <dgm:prSet/>
      <dgm:spPr/>
      <dgm:t>
        <a:bodyPr/>
        <a:lstStyle/>
        <a:p>
          <a:r>
            <a:rPr lang="en-US"/>
            <a:t>It is recommended that CoreQ appear first, when used as part of a longer satisfaction questionnaire. </a:t>
          </a:r>
        </a:p>
      </dgm:t>
    </dgm:pt>
    <dgm:pt modelId="{B57AAB6A-0FD9-41A0-9682-2105B3A137A2}" type="parTrans" cxnId="{251A7D2A-C8B0-4466-B582-3556A45465B9}">
      <dgm:prSet/>
      <dgm:spPr/>
      <dgm:t>
        <a:bodyPr/>
        <a:lstStyle/>
        <a:p>
          <a:endParaRPr lang="en-US"/>
        </a:p>
      </dgm:t>
    </dgm:pt>
    <dgm:pt modelId="{803CCB33-A53C-4FB4-A073-DA64EEE60574}" type="sibTrans" cxnId="{251A7D2A-C8B0-4466-B582-3556A45465B9}">
      <dgm:prSet/>
      <dgm:spPr/>
      <dgm:t>
        <a:bodyPr/>
        <a:lstStyle/>
        <a:p>
          <a:endParaRPr lang="en-US"/>
        </a:p>
      </dgm:t>
    </dgm:pt>
    <dgm:pt modelId="{FE28A577-B0C7-4AF1-9849-2BE1EE08ABE5}">
      <dgm:prSet/>
      <dgm:spPr/>
      <dgm:t>
        <a:bodyPr/>
        <a:lstStyle/>
        <a:p>
          <a:r>
            <a:rPr lang="en-US"/>
            <a:t>It is important that CoreQ be administered in the order listed, with the exact wording of the questions and scale. </a:t>
          </a:r>
        </a:p>
      </dgm:t>
    </dgm:pt>
    <dgm:pt modelId="{E524A9AE-E9C1-43F9-8AC1-8432F1F5185A}" type="parTrans" cxnId="{568865BD-0A36-47EE-8395-AA5F2CD0EDDE}">
      <dgm:prSet/>
      <dgm:spPr/>
      <dgm:t>
        <a:bodyPr/>
        <a:lstStyle/>
        <a:p>
          <a:endParaRPr lang="en-US"/>
        </a:p>
      </dgm:t>
    </dgm:pt>
    <dgm:pt modelId="{B903A84F-8653-43FE-962E-C8BC7D18B0A9}" type="sibTrans" cxnId="{568865BD-0A36-47EE-8395-AA5F2CD0EDDE}">
      <dgm:prSet/>
      <dgm:spPr/>
      <dgm:t>
        <a:bodyPr/>
        <a:lstStyle/>
        <a:p>
          <a:endParaRPr lang="en-US"/>
        </a:p>
      </dgm:t>
    </dgm:pt>
    <dgm:pt modelId="{556D7967-680C-4A82-BC1D-5FDF993DC68D}" type="pres">
      <dgm:prSet presAssocID="{EF88279B-842D-426F-A5D4-03443F2C22BC}" presName="vert0" presStyleCnt="0">
        <dgm:presLayoutVars>
          <dgm:dir/>
          <dgm:animOne val="branch"/>
          <dgm:animLvl val="lvl"/>
        </dgm:presLayoutVars>
      </dgm:prSet>
      <dgm:spPr/>
    </dgm:pt>
    <dgm:pt modelId="{C4C65D16-08E6-441A-B67F-F357D61827A2}" type="pres">
      <dgm:prSet presAssocID="{A7885BA3-E97D-492A-843F-801CCEF51017}" presName="thickLine" presStyleLbl="alignNode1" presStyleIdx="0" presStyleCnt="4"/>
      <dgm:spPr/>
    </dgm:pt>
    <dgm:pt modelId="{80B83A91-2470-451D-8AF8-93923F645CA0}" type="pres">
      <dgm:prSet presAssocID="{A7885BA3-E97D-492A-843F-801CCEF51017}" presName="horz1" presStyleCnt="0"/>
      <dgm:spPr/>
    </dgm:pt>
    <dgm:pt modelId="{1BE2470D-010F-4B26-AC78-36605DB2C7AB}" type="pres">
      <dgm:prSet presAssocID="{A7885BA3-E97D-492A-843F-801CCEF51017}" presName="tx1" presStyleLbl="revTx" presStyleIdx="0" presStyleCnt="4"/>
      <dgm:spPr/>
    </dgm:pt>
    <dgm:pt modelId="{FE994682-1F10-4746-BC23-3C6D8108979F}" type="pres">
      <dgm:prSet presAssocID="{A7885BA3-E97D-492A-843F-801CCEF51017}" presName="vert1" presStyleCnt="0"/>
      <dgm:spPr/>
    </dgm:pt>
    <dgm:pt modelId="{14B754A2-62E0-463F-A320-A58F504EDE8A}" type="pres">
      <dgm:prSet presAssocID="{D5B33FEF-1635-4A37-B9F0-60D59AED3240}" presName="thickLine" presStyleLbl="alignNode1" presStyleIdx="1" presStyleCnt="4"/>
      <dgm:spPr/>
    </dgm:pt>
    <dgm:pt modelId="{31F9489E-D12E-4063-8F2C-12FE29342314}" type="pres">
      <dgm:prSet presAssocID="{D5B33FEF-1635-4A37-B9F0-60D59AED3240}" presName="horz1" presStyleCnt="0"/>
      <dgm:spPr/>
    </dgm:pt>
    <dgm:pt modelId="{E88052BD-88D5-403A-9A1A-A02CD3515121}" type="pres">
      <dgm:prSet presAssocID="{D5B33FEF-1635-4A37-B9F0-60D59AED3240}" presName="tx1" presStyleLbl="revTx" presStyleIdx="1" presStyleCnt="4"/>
      <dgm:spPr/>
    </dgm:pt>
    <dgm:pt modelId="{14571159-F4CF-4114-95F2-C5A0FDD6B79A}" type="pres">
      <dgm:prSet presAssocID="{D5B33FEF-1635-4A37-B9F0-60D59AED3240}" presName="vert1" presStyleCnt="0"/>
      <dgm:spPr/>
    </dgm:pt>
    <dgm:pt modelId="{843FEEF0-60D6-44D4-9246-9D36D2B105AF}" type="pres">
      <dgm:prSet presAssocID="{1489BFDF-5BE4-4EA2-8211-018855F35A79}" presName="thickLine" presStyleLbl="alignNode1" presStyleIdx="2" presStyleCnt="4"/>
      <dgm:spPr/>
    </dgm:pt>
    <dgm:pt modelId="{4EAC332D-AB7C-4F4A-A3C8-8B5B7D599184}" type="pres">
      <dgm:prSet presAssocID="{1489BFDF-5BE4-4EA2-8211-018855F35A79}" presName="horz1" presStyleCnt="0"/>
      <dgm:spPr/>
    </dgm:pt>
    <dgm:pt modelId="{854C14F6-3130-48E7-BAEC-8F58A1B0F249}" type="pres">
      <dgm:prSet presAssocID="{1489BFDF-5BE4-4EA2-8211-018855F35A79}" presName="tx1" presStyleLbl="revTx" presStyleIdx="2" presStyleCnt="4"/>
      <dgm:spPr/>
    </dgm:pt>
    <dgm:pt modelId="{398B43C0-6C49-4CA4-9617-ED29A5AC4EBC}" type="pres">
      <dgm:prSet presAssocID="{1489BFDF-5BE4-4EA2-8211-018855F35A79}" presName="vert1" presStyleCnt="0"/>
      <dgm:spPr/>
    </dgm:pt>
    <dgm:pt modelId="{595CA88A-E298-4E76-8A89-04C719A14FE3}" type="pres">
      <dgm:prSet presAssocID="{FE28A577-B0C7-4AF1-9849-2BE1EE08ABE5}" presName="thickLine" presStyleLbl="alignNode1" presStyleIdx="3" presStyleCnt="4"/>
      <dgm:spPr/>
    </dgm:pt>
    <dgm:pt modelId="{7F97B33C-8245-4CB1-9B08-5F85C400B01B}" type="pres">
      <dgm:prSet presAssocID="{FE28A577-B0C7-4AF1-9849-2BE1EE08ABE5}" presName="horz1" presStyleCnt="0"/>
      <dgm:spPr/>
    </dgm:pt>
    <dgm:pt modelId="{A49F72E4-612D-4A00-B768-C921BEDD1D18}" type="pres">
      <dgm:prSet presAssocID="{FE28A577-B0C7-4AF1-9849-2BE1EE08ABE5}" presName="tx1" presStyleLbl="revTx" presStyleIdx="3" presStyleCnt="4"/>
      <dgm:spPr/>
    </dgm:pt>
    <dgm:pt modelId="{C837ECF5-B864-4A98-B3C1-C254C47DE854}" type="pres">
      <dgm:prSet presAssocID="{FE28A577-B0C7-4AF1-9849-2BE1EE08ABE5}" presName="vert1" presStyleCnt="0"/>
      <dgm:spPr/>
    </dgm:pt>
  </dgm:ptLst>
  <dgm:cxnLst>
    <dgm:cxn modelId="{251A7D2A-C8B0-4466-B582-3556A45465B9}" srcId="{EF88279B-842D-426F-A5D4-03443F2C22BC}" destId="{1489BFDF-5BE4-4EA2-8211-018855F35A79}" srcOrd="2" destOrd="0" parTransId="{B57AAB6A-0FD9-41A0-9682-2105B3A137A2}" sibTransId="{803CCB33-A53C-4FB4-A073-DA64EEE60574}"/>
    <dgm:cxn modelId="{95D5D766-102A-46DC-B2A1-761538C726C6}" srcId="{EF88279B-842D-426F-A5D4-03443F2C22BC}" destId="{A7885BA3-E97D-492A-843F-801CCEF51017}" srcOrd="0" destOrd="0" parTransId="{DD85A9A9-C9F6-4039-972C-2B7E079E6ADB}" sibTransId="{E04B11EF-2FB9-4D99-B54C-5A03562F85AB}"/>
    <dgm:cxn modelId="{21BF326F-BE23-4A07-9054-2A82E169D6C3}" type="presOf" srcId="{D5B33FEF-1635-4A37-B9F0-60D59AED3240}" destId="{E88052BD-88D5-403A-9A1A-A02CD3515121}" srcOrd="0" destOrd="0" presId="urn:microsoft.com/office/officeart/2008/layout/LinedList"/>
    <dgm:cxn modelId="{E89E0A85-D255-40C1-A974-0EA034219DC6}" type="presOf" srcId="{A7885BA3-E97D-492A-843F-801CCEF51017}" destId="{1BE2470D-010F-4B26-AC78-36605DB2C7AB}" srcOrd="0" destOrd="0" presId="urn:microsoft.com/office/officeart/2008/layout/LinedList"/>
    <dgm:cxn modelId="{D9EF638F-A5EF-46A6-A41D-EA53D2B7193B}" type="presOf" srcId="{FE28A577-B0C7-4AF1-9849-2BE1EE08ABE5}" destId="{A49F72E4-612D-4A00-B768-C921BEDD1D18}" srcOrd="0" destOrd="0" presId="urn:microsoft.com/office/officeart/2008/layout/LinedList"/>
    <dgm:cxn modelId="{568865BD-0A36-47EE-8395-AA5F2CD0EDDE}" srcId="{EF88279B-842D-426F-A5D4-03443F2C22BC}" destId="{FE28A577-B0C7-4AF1-9849-2BE1EE08ABE5}" srcOrd="3" destOrd="0" parTransId="{E524A9AE-E9C1-43F9-8AC1-8432F1F5185A}" sibTransId="{B903A84F-8653-43FE-962E-C8BC7D18B0A9}"/>
    <dgm:cxn modelId="{B52FA1CE-EE05-4941-89C2-306DAC8DAAB0}" srcId="{EF88279B-842D-426F-A5D4-03443F2C22BC}" destId="{D5B33FEF-1635-4A37-B9F0-60D59AED3240}" srcOrd="1" destOrd="0" parTransId="{0B3A2E8B-2B89-4B59-B9A1-0A9F2AFE8A0E}" sibTransId="{60716005-0084-45C4-A8DC-472ED0A1CC5C}"/>
    <dgm:cxn modelId="{5515E8DD-2B79-44ED-A6E1-CB177345999A}" type="presOf" srcId="{EF88279B-842D-426F-A5D4-03443F2C22BC}" destId="{556D7967-680C-4A82-BC1D-5FDF993DC68D}" srcOrd="0" destOrd="0" presId="urn:microsoft.com/office/officeart/2008/layout/LinedList"/>
    <dgm:cxn modelId="{F01A0CEA-6C9A-4D56-A36B-0FFF5E504EAC}" type="presOf" srcId="{1489BFDF-5BE4-4EA2-8211-018855F35A79}" destId="{854C14F6-3130-48E7-BAEC-8F58A1B0F249}" srcOrd="0" destOrd="0" presId="urn:microsoft.com/office/officeart/2008/layout/LinedList"/>
    <dgm:cxn modelId="{3FA5E498-4FE7-4CC0-A803-7038A9F09831}" type="presParOf" srcId="{556D7967-680C-4A82-BC1D-5FDF993DC68D}" destId="{C4C65D16-08E6-441A-B67F-F357D61827A2}" srcOrd="0" destOrd="0" presId="urn:microsoft.com/office/officeart/2008/layout/LinedList"/>
    <dgm:cxn modelId="{F6BA75DC-5C53-4C58-8DFF-66767DC959BC}" type="presParOf" srcId="{556D7967-680C-4A82-BC1D-5FDF993DC68D}" destId="{80B83A91-2470-451D-8AF8-93923F645CA0}" srcOrd="1" destOrd="0" presId="urn:microsoft.com/office/officeart/2008/layout/LinedList"/>
    <dgm:cxn modelId="{2D4FF0A5-A161-4B47-A1BB-26C9B6E1F656}" type="presParOf" srcId="{80B83A91-2470-451D-8AF8-93923F645CA0}" destId="{1BE2470D-010F-4B26-AC78-36605DB2C7AB}" srcOrd="0" destOrd="0" presId="urn:microsoft.com/office/officeart/2008/layout/LinedList"/>
    <dgm:cxn modelId="{12323767-8F03-45A2-A72C-77FE6AC85507}" type="presParOf" srcId="{80B83A91-2470-451D-8AF8-93923F645CA0}" destId="{FE994682-1F10-4746-BC23-3C6D8108979F}" srcOrd="1" destOrd="0" presId="urn:microsoft.com/office/officeart/2008/layout/LinedList"/>
    <dgm:cxn modelId="{866171EA-B575-49AD-916F-900443F4A20A}" type="presParOf" srcId="{556D7967-680C-4A82-BC1D-5FDF993DC68D}" destId="{14B754A2-62E0-463F-A320-A58F504EDE8A}" srcOrd="2" destOrd="0" presId="urn:microsoft.com/office/officeart/2008/layout/LinedList"/>
    <dgm:cxn modelId="{A647CA3E-F7D6-4CD8-9024-0330A850698F}" type="presParOf" srcId="{556D7967-680C-4A82-BC1D-5FDF993DC68D}" destId="{31F9489E-D12E-4063-8F2C-12FE29342314}" srcOrd="3" destOrd="0" presId="urn:microsoft.com/office/officeart/2008/layout/LinedList"/>
    <dgm:cxn modelId="{527AEE9C-5DD6-428F-AED8-0C235C72F121}" type="presParOf" srcId="{31F9489E-D12E-4063-8F2C-12FE29342314}" destId="{E88052BD-88D5-403A-9A1A-A02CD3515121}" srcOrd="0" destOrd="0" presId="urn:microsoft.com/office/officeart/2008/layout/LinedList"/>
    <dgm:cxn modelId="{CD2581A8-2B30-4A43-A28B-5F1821D578F7}" type="presParOf" srcId="{31F9489E-D12E-4063-8F2C-12FE29342314}" destId="{14571159-F4CF-4114-95F2-C5A0FDD6B79A}" srcOrd="1" destOrd="0" presId="urn:microsoft.com/office/officeart/2008/layout/LinedList"/>
    <dgm:cxn modelId="{538A969C-4B05-4280-BA3F-518EFE9B3D14}" type="presParOf" srcId="{556D7967-680C-4A82-BC1D-5FDF993DC68D}" destId="{843FEEF0-60D6-44D4-9246-9D36D2B105AF}" srcOrd="4" destOrd="0" presId="urn:microsoft.com/office/officeart/2008/layout/LinedList"/>
    <dgm:cxn modelId="{36717307-4A4D-4E27-8223-62A7100BEE79}" type="presParOf" srcId="{556D7967-680C-4A82-BC1D-5FDF993DC68D}" destId="{4EAC332D-AB7C-4F4A-A3C8-8B5B7D599184}" srcOrd="5" destOrd="0" presId="urn:microsoft.com/office/officeart/2008/layout/LinedList"/>
    <dgm:cxn modelId="{A0E61D4D-88DA-463F-9FFA-45DA5AD5DBE8}" type="presParOf" srcId="{4EAC332D-AB7C-4F4A-A3C8-8B5B7D599184}" destId="{854C14F6-3130-48E7-BAEC-8F58A1B0F249}" srcOrd="0" destOrd="0" presId="urn:microsoft.com/office/officeart/2008/layout/LinedList"/>
    <dgm:cxn modelId="{592A8B35-FBC8-482E-95D9-EB56A694F6E3}" type="presParOf" srcId="{4EAC332D-AB7C-4F4A-A3C8-8B5B7D599184}" destId="{398B43C0-6C49-4CA4-9617-ED29A5AC4EBC}" srcOrd="1" destOrd="0" presId="urn:microsoft.com/office/officeart/2008/layout/LinedList"/>
    <dgm:cxn modelId="{EAE75F86-7A66-45CB-A9C2-9A8F56AC674C}" type="presParOf" srcId="{556D7967-680C-4A82-BC1D-5FDF993DC68D}" destId="{595CA88A-E298-4E76-8A89-04C719A14FE3}" srcOrd="6" destOrd="0" presId="urn:microsoft.com/office/officeart/2008/layout/LinedList"/>
    <dgm:cxn modelId="{FCE33690-AB10-49C1-8843-D0043C7CABDC}" type="presParOf" srcId="{556D7967-680C-4A82-BC1D-5FDF993DC68D}" destId="{7F97B33C-8245-4CB1-9B08-5F85C400B01B}" srcOrd="7" destOrd="0" presId="urn:microsoft.com/office/officeart/2008/layout/LinedList"/>
    <dgm:cxn modelId="{C5565038-7085-44FE-860F-9A2C0DED2564}" type="presParOf" srcId="{7F97B33C-8245-4CB1-9B08-5F85C400B01B}" destId="{A49F72E4-612D-4A00-B768-C921BEDD1D18}" srcOrd="0" destOrd="0" presId="urn:microsoft.com/office/officeart/2008/layout/LinedList"/>
    <dgm:cxn modelId="{BC3C5A57-0C01-4111-8F77-9018F7E55B44}" type="presParOf" srcId="{7F97B33C-8245-4CB1-9B08-5F85C400B01B}" destId="{C837ECF5-B864-4A98-B3C1-C254C47DE854}"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F635B18-4A15-42D1-9602-F51385D41A99}" type="doc">
      <dgm:prSet loTypeId="urn:microsoft.com/office/officeart/2005/8/layout/default" loCatId="list" qsTypeId="urn:microsoft.com/office/officeart/2005/8/quickstyle/simple1" qsCatId="simple" csTypeId="urn:microsoft.com/office/officeart/2005/8/colors/accent1_2" csCatId="accent1"/>
      <dgm:spPr/>
      <dgm:t>
        <a:bodyPr/>
        <a:lstStyle/>
        <a:p>
          <a:endParaRPr lang="en-US"/>
        </a:p>
      </dgm:t>
    </dgm:pt>
    <dgm:pt modelId="{0002C36F-A812-4952-8A6B-3D2BA5BD3F49}">
      <dgm:prSet/>
      <dgm:spPr/>
      <dgm:t>
        <a:bodyPr/>
        <a:lstStyle/>
        <a:p>
          <a:r>
            <a:rPr lang="en-US"/>
            <a:t>Maintain and gain referral partners, such as hospitals and managed care organizations. </a:t>
          </a:r>
        </a:p>
      </dgm:t>
    </dgm:pt>
    <dgm:pt modelId="{CBFE22DD-2BAD-4744-BEDC-965957931A9D}" type="parTrans" cxnId="{9D77102A-CEF1-4411-B872-EC3A702C4881}">
      <dgm:prSet/>
      <dgm:spPr/>
      <dgm:t>
        <a:bodyPr/>
        <a:lstStyle/>
        <a:p>
          <a:endParaRPr lang="en-US"/>
        </a:p>
      </dgm:t>
    </dgm:pt>
    <dgm:pt modelId="{698D588C-1F34-462F-B402-C20021C7A573}" type="sibTrans" cxnId="{9D77102A-CEF1-4411-B872-EC3A702C4881}">
      <dgm:prSet/>
      <dgm:spPr/>
      <dgm:t>
        <a:bodyPr/>
        <a:lstStyle/>
        <a:p>
          <a:endParaRPr lang="en-US"/>
        </a:p>
      </dgm:t>
    </dgm:pt>
    <dgm:pt modelId="{873E4CD5-4665-4F5B-8F46-0F1F239129C2}">
      <dgm:prSet/>
      <dgm:spPr/>
      <dgm:t>
        <a:bodyPr/>
        <a:lstStyle/>
        <a:p>
          <a:r>
            <a:rPr lang="en-US"/>
            <a:t>Share data with consumers and families to demonstrate commitment to quality.</a:t>
          </a:r>
        </a:p>
      </dgm:t>
    </dgm:pt>
    <dgm:pt modelId="{43118784-A5A3-46CD-A0C5-9C0DF85DC8D5}" type="parTrans" cxnId="{3DC7D6A7-56B5-46CA-9E3D-CE8251ECAC18}">
      <dgm:prSet/>
      <dgm:spPr/>
      <dgm:t>
        <a:bodyPr/>
        <a:lstStyle/>
        <a:p>
          <a:endParaRPr lang="en-US"/>
        </a:p>
      </dgm:t>
    </dgm:pt>
    <dgm:pt modelId="{C6EBE083-490F-4CE5-B692-ED7D9CEA400C}" type="sibTrans" cxnId="{3DC7D6A7-56B5-46CA-9E3D-CE8251ECAC18}">
      <dgm:prSet/>
      <dgm:spPr/>
      <dgm:t>
        <a:bodyPr/>
        <a:lstStyle/>
        <a:p>
          <a:endParaRPr lang="en-US"/>
        </a:p>
      </dgm:t>
    </dgm:pt>
    <dgm:pt modelId="{E4D79981-0745-494C-844B-7B14231D6E24}">
      <dgm:prSet/>
      <dgm:spPr/>
      <dgm:t>
        <a:bodyPr/>
        <a:lstStyle/>
        <a:p>
          <a:r>
            <a:rPr lang="en-US"/>
            <a:t>Identify areas for operational improvement. </a:t>
          </a:r>
        </a:p>
      </dgm:t>
    </dgm:pt>
    <dgm:pt modelId="{F155D929-913A-43F9-9101-E8A017911AA6}" type="parTrans" cxnId="{A9242938-05FF-4E4A-A034-B3CAD41623E1}">
      <dgm:prSet/>
      <dgm:spPr/>
      <dgm:t>
        <a:bodyPr/>
        <a:lstStyle/>
        <a:p>
          <a:endParaRPr lang="en-US"/>
        </a:p>
      </dgm:t>
    </dgm:pt>
    <dgm:pt modelId="{4F610C8D-5B45-4622-A0FC-316ECD08B11B}" type="sibTrans" cxnId="{A9242938-05FF-4E4A-A034-B3CAD41623E1}">
      <dgm:prSet/>
      <dgm:spPr/>
      <dgm:t>
        <a:bodyPr/>
        <a:lstStyle/>
        <a:p>
          <a:endParaRPr lang="en-US"/>
        </a:p>
      </dgm:t>
    </dgm:pt>
    <dgm:pt modelId="{B5E8F549-D387-44ED-8D22-BA6F5585B44F}">
      <dgm:prSet/>
      <dgm:spPr/>
      <dgm:t>
        <a:bodyPr/>
        <a:lstStyle/>
        <a:p>
          <a:r>
            <a:rPr lang="en-US"/>
            <a:t>Benchmark metrics to peers and trend performance in LTC Trend Tracker. </a:t>
          </a:r>
        </a:p>
      </dgm:t>
    </dgm:pt>
    <dgm:pt modelId="{F03DE229-F25B-4964-9FD2-89E9521CE9B0}" type="parTrans" cxnId="{AC3DCA8B-6C76-47CC-B00A-CE875F198B18}">
      <dgm:prSet/>
      <dgm:spPr/>
      <dgm:t>
        <a:bodyPr/>
        <a:lstStyle/>
        <a:p>
          <a:endParaRPr lang="en-US"/>
        </a:p>
      </dgm:t>
    </dgm:pt>
    <dgm:pt modelId="{9734606F-AEAD-41F5-A687-807438FAC43A}" type="sibTrans" cxnId="{AC3DCA8B-6C76-47CC-B00A-CE875F198B18}">
      <dgm:prSet/>
      <dgm:spPr/>
      <dgm:t>
        <a:bodyPr/>
        <a:lstStyle/>
        <a:p>
          <a:endParaRPr lang="en-US"/>
        </a:p>
      </dgm:t>
    </dgm:pt>
    <dgm:pt modelId="{923A69DA-39A7-4598-B007-78925411E7E5}">
      <dgm:prSet/>
      <dgm:spPr/>
      <dgm:t>
        <a:bodyPr/>
        <a:lstStyle/>
        <a:p>
          <a:r>
            <a:rPr lang="en-US"/>
            <a:t>Apply to the AHCA/NCAL National Quality Award Program.</a:t>
          </a:r>
        </a:p>
      </dgm:t>
    </dgm:pt>
    <dgm:pt modelId="{B29E2A74-85EF-4D97-92FC-B109F5D9EFEB}" type="parTrans" cxnId="{241B5D29-7E8D-4998-B5C5-08532185EEAF}">
      <dgm:prSet/>
      <dgm:spPr/>
      <dgm:t>
        <a:bodyPr/>
        <a:lstStyle/>
        <a:p>
          <a:endParaRPr lang="en-US"/>
        </a:p>
      </dgm:t>
    </dgm:pt>
    <dgm:pt modelId="{2E1A99E2-18B4-47EB-AA07-173588D4FF21}" type="sibTrans" cxnId="{241B5D29-7E8D-4998-B5C5-08532185EEAF}">
      <dgm:prSet/>
      <dgm:spPr/>
      <dgm:t>
        <a:bodyPr/>
        <a:lstStyle/>
        <a:p>
          <a:endParaRPr lang="en-US"/>
        </a:p>
      </dgm:t>
    </dgm:pt>
    <dgm:pt modelId="{AA6AB7E6-B14E-43F8-B1E3-E300FB532281}">
      <dgm:prSet/>
      <dgm:spPr/>
      <dgm:t>
        <a:bodyPr/>
        <a:lstStyle/>
        <a:p>
          <a:r>
            <a:rPr lang="en-US"/>
            <a:t>Achieve organizational excellence and understand resident preferences.</a:t>
          </a:r>
        </a:p>
      </dgm:t>
    </dgm:pt>
    <dgm:pt modelId="{91E85C2C-D62C-48CA-8FC6-3B5E0E722BCB}" type="parTrans" cxnId="{D23246C8-A8E0-488E-88FF-5F7D9CE184F2}">
      <dgm:prSet/>
      <dgm:spPr/>
      <dgm:t>
        <a:bodyPr/>
        <a:lstStyle/>
        <a:p>
          <a:endParaRPr lang="en-US"/>
        </a:p>
      </dgm:t>
    </dgm:pt>
    <dgm:pt modelId="{0ABFEAD4-6975-4DBA-9D92-5E31F549F3B1}" type="sibTrans" cxnId="{D23246C8-A8E0-488E-88FF-5F7D9CE184F2}">
      <dgm:prSet/>
      <dgm:spPr/>
      <dgm:t>
        <a:bodyPr/>
        <a:lstStyle/>
        <a:p>
          <a:endParaRPr lang="en-US"/>
        </a:p>
      </dgm:t>
    </dgm:pt>
    <dgm:pt modelId="{B24F1951-5A4F-4FDF-950D-069F6467B3CA}">
      <dgm:prSet/>
      <dgm:spPr/>
      <dgm:t>
        <a:bodyPr/>
        <a:lstStyle/>
        <a:p>
          <a:r>
            <a:rPr lang="en-US"/>
            <a:t>Help residents and families choose and trust a health care facility. </a:t>
          </a:r>
        </a:p>
      </dgm:t>
    </dgm:pt>
    <dgm:pt modelId="{DBBB9B94-F7BA-4E0E-BF47-DC6ACD96DBA5}" type="parTrans" cxnId="{5E9F9779-DC3E-4EF5-A73A-36EFE6120AFA}">
      <dgm:prSet/>
      <dgm:spPr/>
      <dgm:t>
        <a:bodyPr/>
        <a:lstStyle/>
        <a:p>
          <a:endParaRPr lang="en-US"/>
        </a:p>
      </dgm:t>
    </dgm:pt>
    <dgm:pt modelId="{22B52415-902E-4DC8-8DE6-1406DEA88BC9}" type="sibTrans" cxnId="{5E9F9779-DC3E-4EF5-A73A-36EFE6120AFA}">
      <dgm:prSet/>
      <dgm:spPr/>
      <dgm:t>
        <a:bodyPr/>
        <a:lstStyle/>
        <a:p>
          <a:endParaRPr lang="en-US"/>
        </a:p>
      </dgm:t>
    </dgm:pt>
    <dgm:pt modelId="{E95DFBA6-2C81-46E4-974F-99262DC5A4C5}">
      <dgm:prSet/>
      <dgm:spPr/>
      <dgm:t>
        <a:bodyPr/>
        <a:lstStyle/>
        <a:p>
          <a:r>
            <a:rPr lang="en-US"/>
            <a:t>Some facilities receive higher reimbursement rates or funding increases based on results through incentive payment programs such as the Value-Based Purchasing Program and the Quality Reporting Program. </a:t>
          </a:r>
        </a:p>
      </dgm:t>
    </dgm:pt>
    <dgm:pt modelId="{68BC8E24-0006-472A-B65B-045517A59E48}" type="parTrans" cxnId="{0627EE53-BF22-443E-9F8E-177EFA83A077}">
      <dgm:prSet/>
      <dgm:spPr/>
      <dgm:t>
        <a:bodyPr/>
        <a:lstStyle/>
        <a:p>
          <a:endParaRPr lang="en-US"/>
        </a:p>
      </dgm:t>
    </dgm:pt>
    <dgm:pt modelId="{4244F151-B1EC-4A68-BEEA-5A54D760EFAC}" type="sibTrans" cxnId="{0627EE53-BF22-443E-9F8E-177EFA83A077}">
      <dgm:prSet/>
      <dgm:spPr/>
      <dgm:t>
        <a:bodyPr/>
        <a:lstStyle/>
        <a:p>
          <a:endParaRPr lang="en-US"/>
        </a:p>
      </dgm:t>
    </dgm:pt>
    <dgm:pt modelId="{CE492111-1DA8-4F7F-A1A3-87D184F0F516}" type="pres">
      <dgm:prSet presAssocID="{1F635B18-4A15-42D1-9602-F51385D41A99}" presName="diagram" presStyleCnt="0">
        <dgm:presLayoutVars>
          <dgm:dir/>
          <dgm:resizeHandles val="exact"/>
        </dgm:presLayoutVars>
      </dgm:prSet>
      <dgm:spPr/>
    </dgm:pt>
    <dgm:pt modelId="{C82B66A8-B3D7-4548-B02B-D1B6F3D95625}" type="pres">
      <dgm:prSet presAssocID="{0002C36F-A812-4952-8A6B-3D2BA5BD3F49}" presName="node" presStyleLbl="node1" presStyleIdx="0" presStyleCnt="8">
        <dgm:presLayoutVars>
          <dgm:bulletEnabled val="1"/>
        </dgm:presLayoutVars>
      </dgm:prSet>
      <dgm:spPr/>
    </dgm:pt>
    <dgm:pt modelId="{59A2E9F9-5FD5-44A7-8170-92D4416B893E}" type="pres">
      <dgm:prSet presAssocID="{698D588C-1F34-462F-B402-C20021C7A573}" presName="sibTrans" presStyleCnt="0"/>
      <dgm:spPr/>
    </dgm:pt>
    <dgm:pt modelId="{BA4DC32A-C756-4C11-972A-C2A690924A18}" type="pres">
      <dgm:prSet presAssocID="{873E4CD5-4665-4F5B-8F46-0F1F239129C2}" presName="node" presStyleLbl="node1" presStyleIdx="1" presStyleCnt="8">
        <dgm:presLayoutVars>
          <dgm:bulletEnabled val="1"/>
        </dgm:presLayoutVars>
      </dgm:prSet>
      <dgm:spPr/>
    </dgm:pt>
    <dgm:pt modelId="{C3136534-F2C0-43D1-A45C-E148838202F6}" type="pres">
      <dgm:prSet presAssocID="{C6EBE083-490F-4CE5-B692-ED7D9CEA400C}" presName="sibTrans" presStyleCnt="0"/>
      <dgm:spPr/>
    </dgm:pt>
    <dgm:pt modelId="{74E5B7A7-1B60-4208-ACA0-99D7A2661C34}" type="pres">
      <dgm:prSet presAssocID="{E4D79981-0745-494C-844B-7B14231D6E24}" presName="node" presStyleLbl="node1" presStyleIdx="2" presStyleCnt="8">
        <dgm:presLayoutVars>
          <dgm:bulletEnabled val="1"/>
        </dgm:presLayoutVars>
      </dgm:prSet>
      <dgm:spPr/>
    </dgm:pt>
    <dgm:pt modelId="{13590AFE-DCD6-4527-A565-AE8E8B60D33D}" type="pres">
      <dgm:prSet presAssocID="{4F610C8D-5B45-4622-A0FC-316ECD08B11B}" presName="sibTrans" presStyleCnt="0"/>
      <dgm:spPr/>
    </dgm:pt>
    <dgm:pt modelId="{569C02DA-62DF-4FC2-9B71-38EC90851E95}" type="pres">
      <dgm:prSet presAssocID="{B5E8F549-D387-44ED-8D22-BA6F5585B44F}" presName="node" presStyleLbl="node1" presStyleIdx="3" presStyleCnt="8">
        <dgm:presLayoutVars>
          <dgm:bulletEnabled val="1"/>
        </dgm:presLayoutVars>
      </dgm:prSet>
      <dgm:spPr/>
    </dgm:pt>
    <dgm:pt modelId="{8850058F-1626-4713-999A-AE43875CA168}" type="pres">
      <dgm:prSet presAssocID="{9734606F-AEAD-41F5-A687-807438FAC43A}" presName="sibTrans" presStyleCnt="0"/>
      <dgm:spPr/>
    </dgm:pt>
    <dgm:pt modelId="{93F77E3B-942C-4DF2-AF76-4EF19B1E8C87}" type="pres">
      <dgm:prSet presAssocID="{923A69DA-39A7-4598-B007-78925411E7E5}" presName="node" presStyleLbl="node1" presStyleIdx="4" presStyleCnt="8">
        <dgm:presLayoutVars>
          <dgm:bulletEnabled val="1"/>
        </dgm:presLayoutVars>
      </dgm:prSet>
      <dgm:spPr/>
    </dgm:pt>
    <dgm:pt modelId="{958B211C-A71E-4E2B-9B7F-60BDEADDB9C0}" type="pres">
      <dgm:prSet presAssocID="{2E1A99E2-18B4-47EB-AA07-173588D4FF21}" presName="sibTrans" presStyleCnt="0"/>
      <dgm:spPr/>
    </dgm:pt>
    <dgm:pt modelId="{71CA5A1D-13C0-4042-A9FB-3397F000CD09}" type="pres">
      <dgm:prSet presAssocID="{AA6AB7E6-B14E-43F8-B1E3-E300FB532281}" presName="node" presStyleLbl="node1" presStyleIdx="5" presStyleCnt="8">
        <dgm:presLayoutVars>
          <dgm:bulletEnabled val="1"/>
        </dgm:presLayoutVars>
      </dgm:prSet>
      <dgm:spPr/>
    </dgm:pt>
    <dgm:pt modelId="{5964F87C-AEE2-446B-A4E4-877491D3F02B}" type="pres">
      <dgm:prSet presAssocID="{0ABFEAD4-6975-4DBA-9D92-5E31F549F3B1}" presName="sibTrans" presStyleCnt="0"/>
      <dgm:spPr/>
    </dgm:pt>
    <dgm:pt modelId="{FADE6BA9-F43B-404B-9138-0BBFC38B8E9E}" type="pres">
      <dgm:prSet presAssocID="{B24F1951-5A4F-4FDF-950D-069F6467B3CA}" presName="node" presStyleLbl="node1" presStyleIdx="6" presStyleCnt="8">
        <dgm:presLayoutVars>
          <dgm:bulletEnabled val="1"/>
        </dgm:presLayoutVars>
      </dgm:prSet>
      <dgm:spPr/>
    </dgm:pt>
    <dgm:pt modelId="{66A4458B-32A2-4896-9196-41A2F0461BF9}" type="pres">
      <dgm:prSet presAssocID="{22B52415-902E-4DC8-8DE6-1406DEA88BC9}" presName="sibTrans" presStyleCnt="0"/>
      <dgm:spPr/>
    </dgm:pt>
    <dgm:pt modelId="{10034D83-066C-4C1F-A0B4-8BDFAFF105CA}" type="pres">
      <dgm:prSet presAssocID="{E95DFBA6-2C81-46E4-974F-99262DC5A4C5}" presName="node" presStyleLbl="node1" presStyleIdx="7" presStyleCnt="8">
        <dgm:presLayoutVars>
          <dgm:bulletEnabled val="1"/>
        </dgm:presLayoutVars>
      </dgm:prSet>
      <dgm:spPr/>
    </dgm:pt>
  </dgm:ptLst>
  <dgm:cxnLst>
    <dgm:cxn modelId="{241B5D29-7E8D-4998-B5C5-08532185EEAF}" srcId="{1F635B18-4A15-42D1-9602-F51385D41A99}" destId="{923A69DA-39A7-4598-B007-78925411E7E5}" srcOrd="4" destOrd="0" parTransId="{B29E2A74-85EF-4D97-92FC-B109F5D9EFEB}" sibTransId="{2E1A99E2-18B4-47EB-AA07-173588D4FF21}"/>
    <dgm:cxn modelId="{9D77102A-CEF1-4411-B872-EC3A702C4881}" srcId="{1F635B18-4A15-42D1-9602-F51385D41A99}" destId="{0002C36F-A812-4952-8A6B-3D2BA5BD3F49}" srcOrd="0" destOrd="0" parTransId="{CBFE22DD-2BAD-4744-BEDC-965957931A9D}" sibTransId="{698D588C-1F34-462F-B402-C20021C7A573}"/>
    <dgm:cxn modelId="{FB0F652A-6FA5-4BD3-BDAE-C4714E8AF048}" type="presOf" srcId="{923A69DA-39A7-4598-B007-78925411E7E5}" destId="{93F77E3B-942C-4DF2-AF76-4EF19B1E8C87}" srcOrd="0" destOrd="0" presId="urn:microsoft.com/office/officeart/2005/8/layout/default"/>
    <dgm:cxn modelId="{0A052B34-CF7E-4D89-A388-2BEE3F7E0FF4}" type="presOf" srcId="{AA6AB7E6-B14E-43F8-B1E3-E300FB532281}" destId="{71CA5A1D-13C0-4042-A9FB-3397F000CD09}" srcOrd="0" destOrd="0" presId="urn:microsoft.com/office/officeart/2005/8/layout/default"/>
    <dgm:cxn modelId="{A9242938-05FF-4E4A-A034-B3CAD41623E1}" srcId="{1F635B18-4A15-42D1-9602-F51385D41A99}" destId="{E4D79981-0745-494C-844B-7B14231D6E24}" srcOrd="2" destOrd="0" parTransId="{F155D929-913A-43F9-9101-E8A017911AA6}" sibTransId="{4F610C8D-5B45-4622-A0FC-316ECD08B11B}"/>
    <dgm:cxn modelId="{1FCD2B3F-5ADC-46AA-BB37-F14D5A712CC0}" type="presOf" srcId="{E95DFBA6-2C81-46E4-974F-99262DC5A4C5}" destId="{10034D83-066C-4C1F-A0B4-8BDFAFF105CA}" srcOrd="0" destOrd="0" presId="urn:microsoft.com/office/officeart/2005/8/layout/default"/>
    <dgm:cxn modelId="{32863C62-2705-4A6F-8BF2-30FA8B09F617}" type="presOf" srcId="{873E4CD5-4665-4F5B-8F46-0F1F239129C2}" destId="{BA4DC32A-C756-4C11-972A-C2A690924A18}" srcOrd="0" destOrd="0" presId="urn:microsoft.com/office/officeart/2005/8/layout/default"/>
    <dgm:cxn modelId="{32C01D45-4079-4677-BB1C-63793886D206}" type="presOf" srcId="{B5E8F549-D387-44ED-8D22-BA6F5585B44F}" destId="{569C02DA-62DF-4FC2-9B71-38EC90851E95}" srcOrd="0" destOrd="0" presId="urn:microsoft.com/office/officeart/2005/8/layout/default"/>
    <dgm:cxn modelId="{0627EE53-BF22-443E-9F8E-177EFA83A077}" srcId="{1F635B18-4A15-42D1-9602-F51385D41A99}" destId="{E95DFBA6-2C81-46E4-974F-99262DC5A4C5}" srcOrd="7" destOrd="0" parTransId="{68BC8E24-0006-472A-B65B-045517A59E48}" sibTransId="{4244F151-B1EC-4A68-BEEA-5A54D760EFAC}"/>
    <dgm:cxn modelId="{5E9F9779-DC3E-4EF5-A73A-36EFE6120AFA}" srcId="{1F635B18-4A15-42D1-9602-F51385D41A99}" destId="{B24F1951-5A4F-4FDF-950D-069F6467B3CA}" srcOrd="6" destOrd="0" parTransId="{DBBB9B94-F7BA-4E0E-BF47-DC6ACD96DBA5}" sibTransId="{22B52415-902E-4DC8-8DE6-1406DEA88BC9}"/>
    <dgm:cxn modelId="{ECB7117F-B185-4F4F-83EC-3F9A3224D81B}" type="presOf" srcId="{B24F1951-5A4F-4FDF-950D-069F6467B3CA}" destId="{FADE6BA9-F43B-404B-9138-0BBFC38B8E9E}" srcOrd="0" destOrd="0" presId="urn:microsoft.com/office/officeart/2005/8/layout/default"/>
    <dgm:cxn modelId="{AC3DCA8B-6C76-47CC-B00A-CE875F198B18}" srcId="{1F635B18-4A15-42D1-9602-F51385D41A99}" destId="{B5E8F549-D387-44ED-8D22-BA6F5585B44F}" srcOrd="3" destOrd="0" parTransId="{F03DE229-F25B-4964-9FD2-89E9521CE9B0}" sibTransId="{9734606F-AEAD-41F5-A687-807438FAC43A}"/>
    <dgm:cxn modelId="{A182A08C-DB0C-4177-8E57-CC8CF320F705}" type="presOf" srcId="{0002C36F-A812-4952-8A6B-3D2BA5BD3F49}" destId="{C82B66A8-B3D7-4548-B02B-D1B6F3D95625}" srcOrd="0" destOrd="0" presId="urn:microsoft.com/office/officeart/2005/8/layout/default"/>
    <dgm:cxn modelId="{3DC7D6A7-56B5-46CA-9E3D-CE8251ECAC18}" srcId="{1F635B18-4A15-42D1-9602-F51385D41A99}" destId="{873E4CD5-4665-4F5B-8F46-0F1F239129C2}" srcOrd="1" destOrd="0" parTransId="{43118784-A5A3-46CD-A0C5-9C0DF85DC8D5}" sibTransId="{C6EBE083-490F-4CE5-B692-ED7D9CEA400C}"/>
    <dgm:cxn modelId="{D23246C8-A8E0-488E-88FF-5F7D9CE184F2}" srcId="{1F635B18-4A15-42D1-9602-F51385D41A99}" destId="{AA6AB7E6-B14E-43F8-B1E3-E300FB532281}" srcOrd="5" destOrd="0" parTransId="{91E85C2C-D62C-48CA-8FC6-3B5E0E722BCB}" sibTransId="{0ABFEAD4-6975-4DBA-9D92-5E31F549F3B1}"/>
    <dgm:cxn modelId="{9C666CD0-4111-4E15-86AA-03EE66D401EC}" type="presOf" srcId="{1F635B18-4A15-42D1-9602-F51385D41A99}" destId="{CE492111-1DA8-4F7F-A1A3-87D184F0F516}" srcOrd="0" destOrd="0" presId="urn:microsoft.com/office/officeart/2005/8/layout/default"/>
    <dgm:cxn modelId="{AC3FA5F7-177E-4820-9E13-9D3D2D45888B}" type="presOf" srcId="{E4D79981-0745-494C-844B-7B14231D6E24}" destId="{74E5B7A7-1B60-4208-ACA0-99D7A2661C34}" srcOrd="0" destOrd="0" presId="urn:microsoft.com/office/officeart/2005/8/layout/default"/>
    <dgm:cxn modelId="{17C542D6-2406-4607-9EF5-42DE9A89FD7D}" type="presParOf" srcId="{CE492111-1DA8-4F7F-A1A3-87D184F0F516}" destId="{C82B66A8-B3D7-4548-B02B-D1B6F3D95625}" srcOrd="0" destOrd="0" presId="urn:microsoft.com/office/officeart/2005/8/layout/default"/>
    <dgm:cxn modelId="{75DA32D7-B54F-4820-979B-421E31ED4D5C}" type="presParOf" srcId="{CE492111-1DA8-4F7F-A1A3-87D184F0F516}" destId="{59A2E9F9-5FD5-44A7-8170-92D4416B893E}" srcOrd="1" destOrd="0" presId="urn:microsoft.com/office/officeart/2005/8/layout/default"/>
    <dgm:cxn modelId="{B0899C26-4276-44BC-A33D-94C3F1888B37}" type="presParOf" srcId="{CE492111-1DA8-4F7F-A1A3-87D184F0F516}" destId="{BA4DC32A-C756-4C11-972A-C2A690924A18}" srcOrd="2" destOrd="0" presId="urn:microsoft.com/office/officeart/2005/8/layout/default"/>
    <dgm:cxn modelId="{872140F0-7C9F-4EC8-99CB-822369FB58EB}" type="presParOf" srcId="{CE492111-1DA8-4F7F-A1A3-87D184F0F516}" destId="{C3136534-F2C0-43D1-A45C-E148838202F6}" srcOrd="3" destOrd="0" presId="urn:microsoft.com/office/officeart/2005/8/layout/default"/>
    <dgm:cxn modelId="{5C12F804-9D76-451F-B47A-B36DD16B46AD}" type="presParOf" srcId="{CE492111-1DA8-4F7F-A1A3-87D184F0F516}" destId="{74E5B7A7-1B60-4208-ACA0-99D7A2661C34}" srcOrd="4" destOrd="0" presId="urn:microsoft.com/office/officeart/2005/8/layout/default"/>
    <dgm:cxn modelId="{E3085131-30EA-4332-B0BD-E73D4A4FBE6E}" type="presParOf" srcId="{CE492111-1DA8-4F7F-A1A3-87D184F0F516}" destId="{13590AFE-DCD6-4527-A565-AE8E8B60D33D}" srcOrd="5" destOrd="0" presId="urn:microsoft.com/office/officeart/2005/8/layout/default"/>
    <dgm:cxn modelId="{5B5576FB-19F7-48BB-BC9E-ECE02C156BD5}" type="presParOf" srcId="{CE492111-1DA8-4F7F-A1A3-87D184F0F516}" destId="{569C02DA-62DF-4FC2-9B71-38EC90851E95}" srcOrd="6" destOrd="0" presId="urn:microsoft.com/office/officeart/2005/8/layout/default"/>
    <dgm:cxn modelId="{F4CF5F5D-020E-4B8D-A404-8018BF2A961F}" type="presParOf" srcId="{CE492111-1DA8-4F7F-A1A3-87D184F0F516}" destId="{8850058F-1626-4713-999A-AE43875CA168}" srcOrd="7" destOrd="0" presId="urn:microsoft.com/office/officeart/2005/8/layout/default"/>
    <dgm:cxn modelId="{663B7302-5431-4F5B-A9C6-0B0D42948898}" type="presParOf" srcId="{CE492111-1DA8-4F7F-A1A3-87D184F0F516}" destId="{93F77E3B-942C-4DF2-AF76-4EF19B1E8C87}" srcOrd="8" destOrd="0" presId="urn:microsoft.com/office/officeart/2005/8/layout/default"/>
    <dgm:cxn modelId="{D522A75E-D080-4C92-BD60-3338F81A19DA}" type="presParOf" srcId="{CE492111-1DA8-4F7F-A1A3-87D184F0F516}" destId="{958B211C-A71E-4E2B-9B7F-60BDEADDB9C0}" srcOrd="9" destOrd="0" presId="urn:microsoft.com/office/officeart/2005/8/layout/default"/>
    <dgm:cxn modelId="{DC77CF10-9002-4E03-BA9D-97DE6CEB3313}" type="presParOf" srcId="{CE492111-1DA8-4F7F-A1A3-87D184F0F516}" destId="{71CA5A1D-13C0-4042-A9FB-3397F000CD09}" srcOrd="10" destOrd="0" presId="urn:microsoft.com/office/officeart/2005/8/layout/default"/>
    <dgm:cxn modelId="{9BA2E424-8D4F-4965-A45B-0CFBE9A11288}" type="presParOf" srcId="{CE492111-1DA8-4F7F-A1A3-87D184F0F516}" destId="{5964F87C-AEE2-446B-A4E4-877491D3F02B}" srcOrd="11" destOrd="0" presId="urn:microsoft.com/office/officeart/2005/8/layout/default"/>
    <dgm:cxn modelId="{9D5FC374-9C54-49E6-AE4A-DCA0A16995B9}" type="presParOf" srcId="{CE492111-1DA8-4F7F-A1A3-87D184F0F516}" destId="{FADE6BA9-F43B-404B-9138-0BBFC38B8E9E}" srcOrd="12" destOrd="0" presId="urn:microsoft.com/office/officeart/2005/8/layout/default"/>
    <dgm:cxn modelId="{BE81A710-53FC-4263-9B33-3836B250CC1D}" type="presParOf" srcId="{CE492111-1DA8-4F7F-A1A3-87D184F0F516}" destId="{66A4458B-32A2-4896-9196-41A2F0461BF9}" srcOrd="13" destOrd="0" presId="urn:microsoft.com/office/officeart/2005/8/layout/default"/>
    <dgm:cxn modelId="{8B2081B0-9644-46A0-A3EA-5D2FFCB15A4B}" type="presParOf" srcId="{CE492111-1DA8-4F7F-A1A3-87D184F0F516}" destId="{10034D83-066C-4C1F-A0B4-8BDFAFF105CA}" srcOrd="1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C65D16-08E6-441A-B67F-F357D61827A2}">
      <dsp:nvSpPr>
        <dsp:cNvPr id="0" name=""/>
        <dsp:cNvSpPr/>
      </dsp:nvSpPr>
      <dsp:spPr>
        <a:xfrm>
          <a:off x="0" y="0"/>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BE2470D-010F-4B26-AC78-36605DB2C7AB}">
      <dsp:nvSpPr>
        <dsp:cNvPr id="0" name=""/>
        <dsp:cNvSpPr/>
      </dsp:nvSpPr>
      <dsp:spPr>
        <a:xfrm>
          <a:off x="0" y="0"/>
          <a:ext cx="10515600" cy="10372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en-US" sz="2900" kern="1200"/>
            <a:t>The CoreQ questionnaires use a 5-point Likert Scale: Poor (1), Average (2), Good (3), Very Good (4), Excellent (5). </a:t>
          </a:r>
        </a:p>
      </dsp:txBody>
      <dsp:txXfrm>
        <a:off x="0" y="0"/>
        <a:ext cx="10515600" cy="1037229"/>
      </dsp:txXfrm>
    </dsp:sp>
    <dsp:sp modelId="{14B754A2-62E0-463F-A320-A58F504EDE8A}">
      <dsp:nvSpPr>
        <dsp:cNvPr id="0" name=""/>
        <dsp:cNvSpPr/>
      </dsp:nvSpPr>
      <dsp:spPr>
        <a:xfrm>
          <a:off x="0" y="1037229"/>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88052BD-88D5-403A-9A1A-A02CD3515121}">
      <dsp:nvSpPr>
        <dsp:cNvPr id="0" name=""/>
        <dsp:cNvSpPr/>
      </dsp:nvSpPr>
      <dsp:spPr>
        <a:xfrm>
          <a:off x="0" y="1037229"/>
          <a:ext cx="10515600" cy="10372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en-US" sz="2900" kern="1200"/>
            <a:t>It can be administered as a stand-alone questionnaire or included in a longer questionnaire. </a:t>
          </a:r>
        </a:p>
      </dsp:txBody>
      <dsp:txXfrm>
        <a:off x="0" y="1037229"/>
        <a:ext cx="10515600" cy="1037229"/>
      </dsp:txXfrm>
    </dsp:sp>
    <dsp:sp modelId="{843FEEF0-60D6-44D4-9246-9D36D2B105AF}">
      <dsp:nvSpPr>
        <dsp:cNvPr id="0" name=""/>
        <dsp:cNvSpPr/>
      </dsp:nvSpPr>
      <dsp:spPr>
        <a:xfrm>
          <a:off x="0" y="2074459"/>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54C14F6-3130-48E7-BAEC-8F58A1B0F249}">
      <dsp:nvSpPr>
        <dsp:cNvPr id="0" name=""/>
        <dsp:cNvSpPr/>
      </dsp:nvSpPr>
      <dsp:spPr>
        <a:xfrm>
          <a:off x="0" y="2074459"/>
          <a:ext cx="10515600" cy="10372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en-US" sz="2900" kern="1200"/>
            <a:t>It is recommended that CoreQ appear first, when used as part of a longer satisfaction questionnaire. </a:t>
          </a:r>
        </a:p>
      </dsp:txBody>
      <dsp:txXfrm>
        <a:off x="0" y="2074459"/>
        <a:ext cx="10515600" cy="1037229"/>
      </dsp:txXfrm>
    </dsp:sp>
    <dsp:sp modelId="{595CA88A-E298-4E76-8A89-04C719A14FE3}">
      <dsp:nvSpPr>
        <dsp:cNvPr id="0" name=""/>
        <dsp:cNvSpPr/>
      </dsp:nvSpPr>
      <dsp:spPr>
        <a:xfrm>
          <a:off x="0" y="3111690"/>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49F72E4-612D-4A00-B768-C921BEDD1D18}">
      <dsp:nvSpPr>
        <dsp:cNvPr id="0" name=""/>
        <dsp:cNvSpPr/>
      </dsp:nvSpPr>
      <dsp:spPr>
        <a:xfrm>
          <a:off x="0" y="3111689"/>
          <a:ext cx="10515600" cy="10372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en-US" sz="2900" kern="1200"/>
            <a:t>It is important that CoreQ be administered in the order listed, with the exact wording of the questions and scale. </a:t>
          </a:r>
        </a:p>
      </dsp:txBody>
      <dsp:txXfrm>
        <a:off x="0" y="3111689"/>
        <a:ext cx="10515600" cy="103722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2B66A8-B3D7-4548-B02B-D1B6F3D95625}">
      <dsp:nvSpPr>
        <dsp:cNvPr id="0" name=""/>
        <dsp:cNvSpPr/>
      </dsp:nvSpPr>
      <dsp:spPr>
        <a:xfrm>
          <a:off x="2795" y="633054"/>
          <a:ext cx="2217546" cy="133052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a:t>Maintain and gain referral partners, such as hospitals and managed care organizations. </a:t>
          </a:r>
        </a:p>
      </dsp:txBody>
      <dsp:txXfrm>
        <a:off x="2795" y="633054"/>
        <a:ext cx="2217546" cy="1330528"/>
      </dsp:txXfrm>
    </dsp:sp>
    <dsp:sp modelId="{BA4DC32A-C756-4C11-972A-C2A690924A18}">
      <dsp:nvSpPr>
        <dsp:cNvPr id="0" name=""/>
        <dsp:cNvSpPr/>
      </dsp:nvSpPr>
      <dsp:spPr>
        <a:xfrm>
          <a:off x="2442096" y="633054"/>
          <a:ext cx="2217546" cy="133052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a:t>Share data with consumers and families to demonstrate commitment to quality.</a:t>
          </a:r>
        </a:p>
      </dsp:txBody>
      <dsp:txXfrm>
        <a:off x="2442096" y="633054"/>
        <a:ext cx="2217546" cy="1330528"/>
      </dsp:txXfrm>
    </dsp:sp>
    <dsp:sp modelId="{74E5B7A7-1B60-4208-ACA0-99D7A2661C34}">
      <dsp:nvSpPr>
        <dsp:cNvPr id="0" name=""/>
        <dsp:cNvSpPr/>
      </dsp:nvSpPr>
      <dsp:spPr>
        <a:xfrm>
          <a:off x="4881398" y="633054"/>
          <a:ext cx="2217546" cy="133052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a:t>Identify areas for operational improvement. </a:t>
          </a:r>
        </a:p>
      </dsp:txBody>
      <dsp:txXfrm>
        <a:off x="4881398" y="633054"/>
        <a:ext cx="2217546" cy="1330528"/>
      </dsp:txXfrm>
    </dsp:sp>
    <dsp:sp modelId="{569C02DA-62DF-4FC2-9B71-38EC90851E95}">
      <dsp:nvSpPr>
        <dsp:cNvPr id="0" name=""/>
        <dsp:cNvSpPr/>
      </dsp:nvSpPr>
      <dsp:spPr>
        <a:xfrm>
          <a:off x="7320699" y="633054"/>
          <a:ext cx="2217546" cy="133052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a:t>Benchmark metrics to peers and trend performance in LTC Trend Tracker. </a:t>
          </a:r>
        </a:p>
      </dsp:txBody>
      <dsp:txXfrm>
        <a:off x="7320699" y="633054"/>
        <a:ext cx="2217546" cy="1330528"/>
      </dsp:txXfrm>
    </dsp:sp>
    <dsp:sp modelId="{93F77E3B-942C-4DF2-AF76-4EF19B1E8C87}">
      <dsp:nvSpPr>
        <dsp:cNvPr id="0" name=""/>
        <dsp:cNvSpPr/>
      </dsp:nvSpPr>
      <dsp:spPr>
        <a:xfrm>
          <a:off x="2795" y="2185337"/>
          <a:ext cx="2217546" cy="133052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a:t>Apply to the AHCA/NCAL National Quality Award Program.</a:t>
          </a:r>
        </a:p>
      </dsp:txBody>
      <dsp:txXfrm>
        <a:off x="2795" y="2185337"/>
        <a:ext cx="2217546" cy="1330528"/>
      </dsp:txXfrm>
    </dsp:sp>
    <dsp:sp modelId="{71CA5A1D-13C0-4042-A9FB-3397F000CD09}">
      <dsp:nvSpPr>
        <dsp:cNvPr id="0" name=""/>
        <dsp:cNvSpPr/>
      </dsp:nvSpPr>
      <dsp:spPr>
        <a:xfrm>
          <a:off x="2442096" y="2185337"/>
          <a:ext cx="2217546" cy="133052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a:t>Achieve organizational excellence and understand resident preferences.</a:t>
          </a:r>
        </a:p>
      </dsp:txBody>
      <dsp:txXfrm>
        <a:off x="2442096" y="2185337"/>
        <a:ext cx="2217546" cy="1330528"/>
      </dsp:txXfrm>
    </dsp:sp>
    <dsp:sp modelId="{FADE6BA9-F43B-404B-9138-0BBFC38B8E9E}">
      <dsp:nvSpPr>
        <dsp:cNvPr id="0" name=""/>
        <dsp:cNvSpPr/>
      </dsp:nvSpPr>
      <dsp:spPr>
        <a:xfrm>
          <a:off x="4881398" y="2185337"/>
          <a:ext cx="2217546" cy="133052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a:t>Help residents and families choose and trust a health care facility. </a:t>
          </a:r>
        </a:p>
      </dsp:txBody>
      <dsp:txXfrm>
        <a:off x="4881398" y="2185337"/>
        <a:ext cx="2217546" cy="1330528"/>
      </dsp:txXfrm>
    </dsp:sp>
    <dsp:sp modelId="{10034D83-066C-4C1F-A0B4-8BDFAFF105CA}">
      <dsp:nvSpPr>
        <dsp:cNvPr id="0" name=""/>
        <dsp:cNvSpPr/>
      </dsp:nvSpPr>
      <dsp:spPr>
        <a:xfrm>
          <a:off x="7320699" y="2185337"/>
          <a:ext cx="2217546" cy="133052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a:t>Some facilities receive higher reimbursement rates or funding increases based on results through incentive payment programs such as the Value-Based Purchasing Program and the Quality Reporting Program. </a:t>
          </a:r>
        </a:p>
      </dsp:txBody>
      <dsp:txXfrm>
        <a:off x="7320699" y="2185337"/>
        <a:ext cx="2217546" cy="1330528"/>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247A50B-4E23-46CF-B11E-E15435C53D31}" type="datetimeFigureOut">
              <a:rPr lang="en-US" smtClean="0"/>
              <a:t>3/18/2025</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9E2A561-FA4F-4F7F-916D-94CA78298752}" type="slidenum">
              <a:rPr lang="en-US" smtClean="0"/>
              <a:t>‹#›</a:t>
            </a:fld>
            <a:endParaRPr lang="en-US" dirty="0"/>
          </a:p>
        </p:txBody>
      </p:sp>
    </p:spTree>
    <p:extLst>
      <p:ext uri="{BB962C8B-B14F-4D97-AF65-F5344CB8AC3E}">
        <p14:creationId xmlns:p14="http://schemas.microsoft.com/office/powerpoint/2010/main" val="411821113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7.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7.jp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jp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7.jp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7.jp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7.jp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7.jp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7.jp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7.jp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7.jp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7.jp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jp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7.jp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7.jpg"/><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7.jpg"/><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7.jpg"/><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7.jpg"/><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7.jpg"/><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7.jpg"/><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7.jpg"/><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7.jpg"/><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7.jpg"/><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7.jpg"/><Relationship Id="rId1"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8.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7.jpg"/><Relationship Id="rId1" Type="http://schemas.openxmlformats.org/officeDocument/2006/relationships/slideMaster" Target="../slideMasters/slideMaster1.xml"/></Relationships>
</file>

<file path=ppt/slideLayouts/_rels/slideLayout59.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7.jpg"/><Relationship Id="rId1" Type="http://schemas.openxmlformats.org/officeDocument/2006/relationships/slideMaster" Target="../slideMasters/slideMaster1.xml"/></Relationships>
</file>

<file path=ppt/slideLayouts/_rels/slideLayout61.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62.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7.jpg"/><Relationship Id="rId1" Type="http://schemas.openxmlformats.org/officeDocument/2006/relationships/slideMaster" Target="../slideMasters/slideMaster1.xml"/></Relationships>
</file>

<file path=ppt/slideLayouts/_rels/slideLayout63.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64.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7.jpg"/><Relationship Id="rId1" Type="http://schemas.openxmlformats.org/officeDocument/2006/relationships/slideMaster" Target="../slideMasters/slideMaster1.xml"/></Relationships>
</file>

<file path=ppt/slideLayouts/_rels/slideLayout65.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66.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image" Target="../media/image3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617124"/>
          </a:xfrm>
        </p:spPr>
        <p:txBody>
          <a:bodyPr anchor="b">
            <a:normAutofit/>
          </a:bodyPr>
          <a:lstStyle>
            <a:lvl1pPr algn="ctr">
              <a:defRPr sz="5000" b="1"/>
            </a:lvl1pPr>
          </a:lstStyle>
          <a:p>
            <a:r>
              <a:rPr lang="en-US" dirty="0"/>
              <a:t>Click to edit Master title style</a:t>
            </a:r>
          </a:p>
        </p:txBody>
      </p:sp>
      <p:sp>
        <p:nvSpPr>
          <p:cNvPr id="3" name="Subtitle 2"/>
          <p:cNvSpPr>
            <a:spLocks noGrp="1"/>
          </p:cNvSpPr>
          <p:nvPr>
            <p:ph type="subTitle" idx="1"/>
          </p:nvPr>
        </p:nvSpPr>
        <p:spPr>
          <a:xfrm>
            <a:off x="1524000" y="3956880"/>
            <a:ext cx="9144000" cy="1597759"/>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22078486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ection Header - Executiv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itle 1"/>
          <p:cNvSpPr>
            <a:spLocks noGrp="1"/>
          </p:cNvSpPr>
          <p:nvPr>
            <p:ph type="title"/>
          </p:nvPr>
        </p:nvSpPr>
        <p:spPr>
          <a:xfrm>
            <a:off x="2838734" y="3422223"/>
            <a:ext cx="8570794" cy="1325563"/>
          </a:xfrm>
        </p:spPr>
        <p:txBody>
          <a:bodyPr>
            <a:normAutofit/>
          </a:bodyPr>
          <a:lstStyle>
            <a:lvl1pPr>
              <a:defRPr sz="4400">
                <a:solidFill>
                  <a:schemeClr val="bg1"/>
                </a:solidFill>
              </a:defRPr>
            </a:lvl1pPr>
          </a:lstStyle>
          <a:p>
            <a:r>
              <a:rPr lang="en-US" dirty="0"/>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16801" y="3456354"/>
            <a:ext cx="2524125" cy="1257300"/>
          </a:xfrm>
          <a:prstGeom prst="rect">
            <a:avLst/>
          </a:prstGeom>
        </p:spPr>
      </p:pic>
    </p:spTree>
    <p:extLst>
      <p:ext uri="{BB962C8B-B14F-4D97-AF65-F5344CB8AC3E}">
        <p14:creationId xmlns:p14="http://schemas.microsoft.com/office/powerpoint/2010/main" val="10193370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xecutiv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362325" y="676411"/>
            <a:ext cx="7991475" cy="1325563"/>
          </a:xfrm>
        </p:spPr>
        <p:txBody>
          <a:bodyPr/>
          <a:lstStyle/>
          <a:p>
            <a:r>
              <a:rPr lang="en-US" dirty="0"/>
              <a:t>Click to edit Master title style</a:t>
            </a:r>
          </a:p>
        </p:txBody>
      </p:sp>
      <p:sp>
        <p:nvSpPr>
          <p:cNvPr id="3" name="Content Placeholder 2"/>
          <p:cNvSpPr>
            <a:spLocks noGrp="1"/>
          </p:cNvSpPr>
          <p:nvPr>
            <p:ph idx="1"/>
          </p:nvPr>
        </p:nvSpPr>
        <p:spPr>
          <a:xfrm>
            <a:off x="838200" y="2306471"/>
            <a:ext cx="10515600" cy="4326341"/>
          </a:xfrm>
        </p:spPr>
        <p:txBody>
          <a:bodyPr/>
          <a:lstStyle/>
          <a:p>
            <a:pPr lvl="0"/>
            <a:r>
              <a:rPr lang="en-US" dirty="0"/>
              <a:t>Click to edit Master text styles</a:t>
            </a:r>
          </a:p>
          <a:p>
            <a:pPr lvl="1"/>
            <a:r>
              <a:rPr lang="en-US" dirty="0"/>
              <a:t>Second level</a:t>
            </a:r>
          </a:p>
          <a:p>
            <a:pPr lvl="2"/>
            <a:r>
              <a:rPr lang="en-US" dirty="0"/>
              <a:t>Third level</a:t>
            </a:r>
          </a:p>
        </p:txBody>
      </p:sp>
      <p:pic>
        <p:nvPicPr>
          <p:cNvPr id="5"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38200" y="710542"/>
            <a:ext cx="2524125" cy="1257300"/>
          </a:xfrm>
          <a:prstGeom prst="rect">
            <a:avLst/>
          </a:prstGeom>
        </p:spPr>
      </p:pic>
    </p:spTree>
    <p:extLst>
      <p:ext uri="{BB962C8B-B14F-4D97-AF65-F5344CB8AC3E}">
        <p14:creationId xmlns:p14="http://schemas.microsoft.com/office/powerpoint/2010/main" val="26987230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ection Header - Award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itle 1"/>
          <p:cNvSpPr>
            <a:spLocks noGrp="1"/>
          </p:cNvSpPr>
          <p:nvPr>
            <p:ph type="title"/>
          </p:nvPr>
        </p:nvSpPr>
        <p:spPr>
          <a:xfrm>
            <a:off x="2740926" y="3422223"/>
            <a:ext cx="8668602" cy="1325563"/>
          </a:xfrm>
        </p:spPr>
        <p:txBody>
          <a:bodyPr>
            <a:normAutofit/>
          </a:bodyPr>
          <a:lstStyle>
            <a:lvl1pPr>
              <a:defRPr sz="4400">
                <a:solidFill>
                  <a:schemeClr val="bg1"/>
                </a:solidFill>
              </a:defRPr>
            </a:lvl1pPr>
          </a:lstStyle>
          <a:p>
            <a:r>
              <a:rPr lang="en-US" dirty="0"/>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98069" y="3113575"/>
            <a:ext cx="1942857" cy="1942857"/>
          </a:xfrm>
          <a:prstGeom prst="rect">
            <a:avLst/>
          </a:prstGeom>
        </p:spPr>
      </p:pic>
    </p:spTree>
    <p:extLst>
      <p:ext uri="{BB962C8B-B14F-4D97-AF65-F5344CB8AC3E}">
        <p14:creationId xmlns:p14="http://schemas.microsoft.com/office/powerpoint/2010/main" val="22231751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Award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817535" y="676411"/>
            <a:ext cx="8536265" cy="1325563"/>
          </a:xfrm>
        </p:spPr>
        <p:txBody>
          <a:bodyPr/>
          <a:lstStyle/>
          <a:p>
            <a:r>
              <a:rPr lang="en-US" dirty="0"/>
              <a:t>Click to edit Master title style</a:t>
            </a:r>
          </a:p>
        </p:txBody>
      </p:sp>
      <p:sp>
        <p:nvSpPr>
          <p:cNvPr id="3" name="Content Placeholder 2"/>
          <p:cNvSpPr>
            <a:spLocks noGrp="1"/>
          </p:cNvSpPr>
          <p:nvPr>
            <p:ph idx="1"/>
          </p:nvPr>
        </p:nvSpPr>
        <p:spPr>
          <a:xfrm>
            <a:off x="838200" y="2483893"/>
            <a:ext cx="10515600" cy="4148920"/>
          </a:xfrm>
        </p:spPr>
        <p:txBody>
          <a:bodyPr/>
          <a:lstStyle/>
          <a:p>
            <a:pPr lvl="0"/>
            <a:r>
              <a:rPr lang="en-US" dirty="0"/>
              <a:t>Click to edit Master text styles</a:t>
            </a:r>
          </a:p>
          <a:p>
            <a:pPr lvl="1"/>
            <a:r>
              <a:rPr lang="en-US" dirty="0"/>
              <a:t>Second level</a:t>
            </a:r>
          </a:p>
          <a:p>
            <a:pPr lvl="2"/>
            <a:r>
              <a:rPr lang="en-US" dirty="0"/>
              <a:t>Third level</a:t>
            </a:r>
          </a:p>
        </p:txBody>
      </p:sp>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74678" y="367763"/>
            <a:ext cx="1942857" cy="1942857"/>
          </a:xfrm>
          <a:prstGeom prst="rect">
            <a:avLst/>
          </a:prstGeom>
        </p:spPr>
      </p:pic>
    </p:spTree>
    <p:extLst>
      <p:ext uri="{BB962C8B-B14F-4D97-AF65-F5344CB8AC3E}">
        <p14:creationId xmlns:p14="http://schemas.microsoft.com/office/powerpoint/2010/main" val="5259460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Header - Calls to Action, Mission Statem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itle 1"/>
          <p:cNvSpPr>
            <a:spLocks noGrp="1"/>
          </p:cNvSpPr>
          <p:nvPr>
            <p:ph type="title"/>
          </p:nvPr>
        </p:nvSpPr>
        <p:spPr>
          <a:xfrm>
            <a:off x="2740926" y="3422223"/>
            <a:ext cx="8668602" cy="1325563"/>
          </a:xfrm>
        </p:spPr>
        <p:txBody>
          <a:bodyPr>
            <a:normAutofit/>
          </a:bodyPr>
          <a:lstStyle>
            <a:lvl1pPr>
              <a:defRPr sz="4400">
                <a:solidFill>
                  <a:schemeClr val="bg1"/>
                </a:solidFill>
              </a:defRPr>
            </a:lvl1pPr>
          </a:lstStyle>
          <a:p>
            <a:r>
              <a:rPr lang="en-US" dirty="0"/>
              <a:t>Click to edit Master title style</a:t>
            </a:r>
          </a:p>
        </p:txBody>
      </p:sp>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23466" y="3119924"/>
            <a:ext cx="1917460" cy="1930159"/>
          </a:xfrm>
          <a:prstGeom prst="rect">
            <a:avLst/>
          </a:prstGeom>
        </p:spPr>
      </p:pic>
    </p:spTree>
    <p:extLst>
      <p:ext uri="{BB962C8B-B14F-4D97-AF65-F5344CB8AC3E}">
        <p14:creationId xmlns:p14="http://schemas.microsoft.com/office/powerpoint/2010/main" val="38213502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alls to Action, Mission Statem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817535" y="676411"/>
            <a:ext cx="8536265" cy="1325563"/>
          </a:xfrm>
        </p:spPr>
        <p:txBody>
          <a:bodyPr/>
          <a:lstStyle/>
          <a:p>
            <a:r>
              <a:rPr lang="en-US" dirty="0"/>
              <a:t>Click to edit Master title style</a:t>
            </a:r>
          </a:p>
        </p:txBody>
      </p:sp>
      <p:sp>
        <p:nvSpPr>
          <p:cNvPr id="3" name="Content Placeholder 2"/>
          <p:cNvSpPr>
            <a:spLocks noGrp="1"/>
          </p:cNvSpPr>
          <p:nvPr>
            <p:ph idx="1"/>
          </p:nvPr>
        </p:nvSpPr>
        <p:spPr>
          <a:xfrm>
            <a:off x="838200" y="2483893"/>
            <a:ext cx="10515600" cy="4148920"/>
          </a:xfrm>
        </p:spPr>
        <p:txBody>
          <a:bodyPr/>
          <a:lstStyle/>
          <a:p>
            <a:pPr lvl="0"/>
            <a:r>
              <a:rPr lang="en-US" dirty="0"/>
              <a:t>Click to edit Master text styles</a:t>
            </a:r>
          </a:p>
          <a:p>
            <a:pPr lvl="1"/>
            <a:r>
              <a:rPr lang="en-US" dirty="0"/>
              <a:t>Second level</a:t>
            </a:r>
          </a:p>
          <a:p>
            <a:pPr lvl="2"/>
            <a:r>
              <a:rPr lang="en-US" dirty="0"/>
              <a:t>Third level</a:t>
            </a:r>
          </a:p>
        </p:txBody>
      </p:sp>
      <p:pic>
        <p:nvPicPr>
          <p:cNvPr id="5"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00075" y="374112"/>
            <a:ext cx="1917460" cy="1930159"/>
          </a:xfrm>
          <a:prstGeom prst="rect">
            <a:avLst/>
          </a:prstGeom>
        </p:spPr>
      </p:pic>
    </p:spTree>
    <p:extLst>
      <p:ext uri="{BB962C8B-B14F-4D97-AF65-F5344CB8AC3E}">
        <p14:creationId xmlns:p14="http://schemas.microsoft.com/office/powerpoint/2010/main" val="25634207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ection Header - Congress, Blu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itle 1"/>
          <p:cNvSpPr>
            <a:spLocks noGrp="1"/>
          </p:cNvSpPr>
          <p:nvPr>
            <p:ph type="title"/>
          </p:nvPr>
        </p:nvSpPr>
        <p:spPr>
          <a:xfrm>
            <a:off x="2740926" y="3422223"/>
            <a:ext cx="8668602" cy="1325563"/>
          </a:xfrm>
        </p:spPr>
        <p:txBody>
          <a:bodyPr>
            <a:normAutofit/>
          </a:bodyPr>
          <a:lstStyle>
            <a:lvl1pPr>
              <a:defRPr sz="4400">
                <a:solidFill>
                  <a:schemeClr val="bg1"/>
                </a:solidFill>
              </a:defRPr>
            </a:lvl1pPr>
          </a:lstStyle>
          <a:p>
            <a:r>
              <a:rPr lang="en-US" dirty="0"/>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0767" y="3119924"/>
            <a:ext cx="1930159" cy="1930159"/>
          </a:xfrm>
          <a:prstGeom prst="rect">
            <a:avLst/>
          </a:prstGeom>
        </p:spPr>
      </p:pic>
    </p:spTree>
    <p:extLst>
      <p:ext uri="{BB962C8B-B14F-4D97-AF65-F5344CB8AC3E}">
        <p14:creationId xmlns:p14="http://schemas.microsoft.com/office/powerpoint/2010/main" val="22795960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gress, Blu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817535" y="676411"/>
            <a:ext cx="8536265" cy="1325563"/>
          </a:xfrm>
        </p:spPr>
        <p:txBody>
          <a:bodyPr/>
          <a:lstStyle/>
          <a:p>
            <a:r>
              <a:rPr lang="en-US" dirty="0"/>
              <a:t>Click to edit Master title style</a:t>
            </a:r>
          </a:p>
        </p:txBody>
      </p:sp>
      <p:sp>
        <p:nvSpPr>
          <p:cNvPr id="3" name="Content Placeholder 2"/>
          <p:cNvSpPr>
            <a:spLocks noGrp="1"/>
          </p:cNvSpPr>
          <p:nvPr>
            <p:ph idx="1"/>
          </p:nvPr>
        </p:nvSpPr>
        <p:spPr>
          <a:xfrm>
            <a:off x="838200" y="2483893"/>
            <a:ext cx="10515600" cy="4148920"/>
          </a:xfrm>
        </p:spPr>
        <p:txBody>
          <a:bodyPr/>
          <a:lstStyle/>
          <a:p>
            <a:pPr lvl="0"/>
            <a:r>
              <a:rPr lang="en-US" dirty="0"/>
              <a:t>Click to edit Master text styles</a:t>
            </a:r>
          </a:p>
          <a:p>
            <a:pPr lvl="1"/>
            <a:r>
              <a:rPr lang="en-US" dirty="0"/>
              <a:t>Second level</a:t>
            </a:r>
          </a:p>
          <a:p>
            <a:pPr lvl="2"/>
            <a:r>
              <a:rPr lang="en-US" dirty="0"/>
              <a:t>Third level</a:t>
            </a:r>
          </a:p>
        </p:txBody>
      </p:sp>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87376" y="374112"/>
            <a:ext cx="1930159" cy="1930159"/>
          </a:xfrm>
          <a:prstGeom prst="rect">
            <a:avLst/>
          </a:prstGeom>
        </p:spPr>
      </p:pic>
    </p:spTree>
    <p:extLst>
      <p:ext uri="{BB962C8B-B14F-4D97-AF65-F5344CB8AC3E}">
        <p14:creationId xmlns:p14="http://schemas.microsoft.com/office/powerpoint/2010/main" val="2441059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ection Header - Congress, Re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itle 1"/>
          <p:cNvSpPr>
            <a:spLocks noGrp="1"/>
          </p:cNvSpPr>
          <p:nvPr>
            <p:ph type="title"/>
          </p:nvPr>
        </p:nvSpPr>
        <p:spPr>
          <a:xfrm>
            <a:off x="2740926" y="3422223"/>
            <a:ext cx="8668602" cy="1325563"/>
          </a:xfrm>
        </p:spPr>
        <p:txBody>
          <a:bodyPr>
            <a:normAutofit/>
          </a:bodyPr>
          <a:lstStyle>
            <a:lvl1pPr>
              <a:defRPr sz="4400">
                <a:solidFill>
                  <a:schemeClr val="bg1"/>
                </a:solidFill>
              </a:defRPr>
            </a:lvl1pPr>
          </a:lstStyle>
          <a:p>
            <a:r>
              <a:rPr lang="en-US" dirty="0"/>
              <a:t>Click to edit Master title style</a:t>
            </a:r>
          </a:p>
        </p:txBody>
      </p:sp>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23466" y="3119924"/>
            <a:ext cx="1917460" cy="1930159"/>
          </a:xfrm>
          <a:prstGeom prst="rect">
            <a:avLst/>
          </a:prstGeom>
        </p:spPr>
      </p:pic>
    </p:spTree>
    <p:extLst>
      <p:ext uri="{BB962C8B-B14F-4D97-AF65-F5344CB8AC3E}">
        <p14:creationId xmlns:p14="http://schemas.microsoft.com/office/powerpoint/2010/main" val="3333211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ngress, Re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817535" y="676411"/>
            <a:ext cx="8536265" cy="1325563"/>
          </a:xfrm>
        </p:spPr>
        <p:txBody>
          <a:bodyPr/>
          <a:lstStyle/>
          <a:p>
            <a:r>
              <a:rPr lang="en-US" dirty="0"/>
              <a:t>Click to edit Master title style</a:t>
            </a:r>
          </a:p>
        </p:txBody>
      </p:sp>
      <p:sp>
        <p:nvSpPr>
          <p:cNvPr id="3" name="Content Placeholder 2"/>
          <p:cNvSpPr>
            <a:spLocks noGrp="1"/>
          </p:cNvSpPr>
          <p:nvPr>
            <p:ph idx="1"/>
          </p:nvPr>
        </p:nvSpPr>
        <p:spPr>
          <a:xfrm>
            <a:off x="838200" y="2483893"/>
            <a:ext cx="10515600" cy="4148920"/>
          </a:xfrm>
        </p:spPr>
        <p:txBody>
          <a:bodyPr/>
          <a:lstStyle/>
          <a:p>
            <a:pPr lvl="0"/>
            <a:r>
              <a:rPr lang="en-US" dirty="0"/>
              <a:t>Click to edit Master text styles</a:t>
            </a:r>
          </a:p>
          <a:p>
            <a:pPr lvl="1"/>
            <a:r>
              <a:rPr lang="en-US" dirty="0"/>
              <a:t>Second level</a:t>
            </a:r>
          </a:p>
          <a:p>
            <a:pPr lvl="2"/>
            <a:r>
              <a:rPr lang="en-US" dirty="0"/>
              <a:t>Third level</a:t>
            </a:r>
          </a:p>
        </p:txBody>
      </p:sp>
      <p:pic>
        <p:nvPicPr>
          <p:cNvPr id="5"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00075" y="374112"/>
            <a:ext cx="1917460" cy="1930159"/>
          </a:xfrm>
          <a:prstGeom prst="rect">
            <a:avLst/>
          </a:prstGeom>
        </p:spPr>
      </p:pic>
    </p:spTree>
    <p:extLst>
      <p:ext uri="{BB962C8B-B14F-4D97-AF65-F5344CB8AC3E}">
        <p14:creationId xmlns:p14="http://schemas.microsoft.com/office/powerpoint/2010/main" val="7651909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op Issu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CDF9601-DC08-4556-BFCC-6E8A4998EC4A}"/>
              </a:ext>
            </a:extLst>
          </p:cNvPr>
          <p:cNvSpPr/>
          <p:nvPr userDrawn="1"/>
        </p:nvSpPr>
        <p:spPr>
          <a:xfrm>
            <a:off x="0" y="0"/>
            <a:ext cx="12192000" cy="1814945"/>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1"/>
          <p:cNvSpPr txBox="1">
            <a:spLocks/>
          </p:cNvSpPr>
          <p:nvPr userDrawn="1"/>
        </p:nvSpPr>
        <p:spPr>
          <a:xfrm>
            <a:off x="0" y="533399"/>
            <a:ext cx="12192000" cy="748145"/>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800" dirty="0">
                <a:solidFill>
                  <a:schemeClr val="bg1"/>
                </a:solidFill>
                <a:latin typeface="Arial" panose="020B0604020202020204" pitchFamily="34" charset="0"/>
                <a:cs typeface="Arial" panose="020B0604020202020204" pitchFamily="34" charset="0"/>
              </a:rPr>
              <a:t>Top Issues for 2018</a:t>
            </a:r>
          </a:p>
        </p:txBody>
      </p:sp>
      <p:sp>
        <p:nvSpPr>
          <p:cNvPr id="5" name="Content Placeholder 2"/>
          <p:cNvSpPr txBox="1">
            <a:spLocks/>
          </p:cNvSpPr>
          <p:nvPr userDrawn="1"/>
        </p:nvSpPr>
        <p:spPr>
          <a:xfrm>
            <a:off x="167238" y="4821657"/>
            <a:ext cx="11829143" cy="72462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400" dirty="0">
                <a:latin typeface="Arial" panose="020B0604020202020204" pitchFamily="34" charset="0"/>
                <a:cs typeface="Arial" panose="020B0604020202020204" pitchFamily="34" charset="0"/>
              </a:rPr>
              <a:t>         Medicaid Reform                      Medicare                  Regulatory Relief</a:t>
            </a:r>
          </a:p>
        </p:txBody>
      </p:sp>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295279" y="2546231"/>
            <a:ext cx="1930159" cy="1930159"/>
          </a:xfrm>
          <a:prstGeom prst="rect">
            <a:avLst/>
          </a:prstGeom>
        </p:spPr>
      </p:pic>
      <p:pic>
        <p:nvPicPr>
          <p:cNvPr id="7" name="Picture 6"/>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090974" y="2546231"/>
            <a:ext cx="1917460" cy="1930159"/>
          </a:xfrm>
          <a:prstGeom prst="rect">
            <a:avLst/>
          </a:prstGeom>
        </p:spPr>
      </p:pic>
      <p:pic>
        <p:nvPicPr>
          <p:cNvPr id="8" name="Picture 7"/>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4760890" y="2546231"/>
            <a:ext cx="1917460" cy="1917460"/>
          </a:xfrm>
          <a:prstGeom prst="rect">
            <a:avLst/>
          </a:prstGeom>
        </p:spPr>
      </p:pic>
    </p:spTree>
    <p:extLst>
      <p:ext uri="{BB962C8B-B14F-4D97-AF65-F5344CB8AC3E}">
        <p14:creationId xmlns:p14="http://schemas.microsoft.com/office/powerpoint/2010/main" val="56295394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Section Header - Future, Strateg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itle 1"/>
          <p:cNvSpPr>
            <a:spLocks noGrp="1"/>
          </p:cNvSpPr>
          <p:nvPr>
            <p:ph type="title"/>
          </p:nvPr>
        </p:nvSpPr>
        <p:spPr>
          <a:xfrm>
            <a:off x="2740926" y="3422223"/>
            <a:ext cx="8668602" cy="1325563"/>
          </a:xfrm>
        </p:spPr>
        <p:txBody>
          <a:bodyPr>
            <a:normAutofit/>
          </a:bodyPr>
          <a:lstStyle>
            <a:lvl1pPr>
              <a:defRPr sz="4400">
                <a:solidFill>
                  <a:schemeClr val="bg1"/>
                </a:solidFill>
              </a:defRPr>
            </a:lvl1pPr>
          </a:lstStyle>
          <a:p>
            <a:r>
              <a:rPr lang="en-US" dirty="0"/>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98069" y="3113575"/>
            <a:ext cx="1942857" cy="1942857"/>
          </a:xfrm>
          <a:prstGeom prst="rect">
            <a:avLst/>
          </a:prstGeom>
        </p:spPr>
      </p:pic>
    </p:spTree>
    <p:extLst>
      <p:ext uri="{BB962C8B-B14F-4D97-AF65-F5344CB8AC3E}">
        <p14:creationId xmlns:p14="http://schemas.microsoft.com/office/powerpoint/2010/main" val="37738330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Future, Strateg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817535" y="676411"/>
            <a:ext cx="8536265" cy="1325563"/>
          </a:xfrm>
        </p:spPr>
        <p:txBody>
          <a:bodyPr/>
          <a:lstStyle/>
          <a:p>
            <a:r>
              <a:rPr lang="en-US" dirty="0"/>
              <a:t>Click to edit Master title style</a:t>
            </a:r>
          </a:p>
        </p:txBody>
      </p:sp>
      <p:sp>
        <p:nvSpPr>
          <p:cNvPr id="3" name="Content Placeholder 2"/>
          <p:cNvSpPr>
            <a:spLocks noGrp="1"/>
          </p:cNvSpPr>
          <p:nvPr>
            <p:ph idx="1"/>
          </p:nvPr>
        </p:nvSpPr>
        <p:spPr>
          <a:xfrm>
            <a:off x="838200" y="2483893"/>
            <a:ext cx="10515600" cy="4148920"/>
          </a:xfrm>
        </p:spPr>
        <p:txBody>
          <a:bodyPr/>
          <a:lstStyle/>
          <a:p>
            <a:pPr lvl="0"/>
            <a:r>
              <a:rPr lang="en-US" dirty="0"/>
              <a:t>Click to edit Master text styles</a:t>
            </a:r>
          </a:p>
          <a:p>
            <a:pPr lvl="1"/>
            <a:r>
              <a:rPr lang="en-US" dirty="0"/>
              <a:t>Second level</a:t>
            </a:r>
          </a:p>
          <a:p>
            <a:pPr lvl="2"/>
            <a:r>
              <a:rPr lang="en-US" dirty="0"/>
              <a:t>Third level</a:t>
            </a:r>
          </a:p>
        </p:txBody>
      </p:sp>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74678" y="367763"/>
            <a:ext cx="1942857" cy="1942857"/>
          </a:xfrm>
          <a:prstGeom prst="rect">
            <a:avLst/>
          </a:prstGeom>
        </p:spPr>
      </p:pic>
    </p:spTree>
    <p:extLst>
      <p:ext uri="{BB962C8B-B14F-4D97-AF65-F5344CB8AC3E}">
        <p14:creationId xmlns:p14="http://schemas.microsoft.com/office/powerpoint/2010/main" val="204751483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Section Header - Goal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itle 1"/>
          <p:cNvSpPr>
            <a:spLocks noGrp="1"/>
          </p:cNvSpPr>
          <p:nvPr>
            <p:ph type="title"/>
          </p:nvPr>
        </p:nvSpPr>
        <p:spPr>
          <a:xfrm>
            <a:off x="2740926" y="3422223"/>
            <a:ext cx="8668602" cy="1325563"/>
          </a:xfrm>
        </p:spPr>
        <p:txBody>
          <a:bodyPr>
            <a:normAutofit/>
          </a:bodyPr>
          <a:lstStyle>
            <a:lvl1pPr>
              <a:defRPr sz="4400">
                <a:solidFill>
                  <a:schemeClr val="bg1"/>
                </a:solidFill>
              </a:defRPr>
            </a:lvl1pPr>
          </a:lstStyle>
          <a:p>
            <a:r>
              <a:rPr lang="en-US" dirty="0"/>
              <a:t>Click to edit Master title style</a:t>
            </a:r>
          </a:p>
        </p:txBody>
      </p:sp>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23466" y="3119924"/>
            <a:ext cx="1917460" cy="1930159"/>
          </a:xfrm>
          <a:prstGeom prst="rect">
            <a:avLst/>
          </a:prstGeom>
        </p:spPr>
      </p:pic>
    </p:spTree>
    <p:extLst>
      <p:ext uri="{BB962C8B-B14F-4D97-AF65-F5344CB8AC3E}">
        <p14:creationId xmlns:p14="http://schemas.microsoft.com/office/powerpoint/2010/main" val="64399908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Goal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817535" y="676411"/>
            <a:ext cx="8536265" cy="1325563"/>
          </a:xfrm>
        </p:spPr>
        <p:txBody>
          <a:bodyPr/>
          <a:lstStyle/>
          <a:p>
            <a:r>
              <a:rPr lang="en-US" dirty="0"/>
              <a:t>Click to edit Master title style</a:t>
            </a:r>
          </a:p>
        </p:txBody>
      </p:sp>
      <p:sp>
        <p:nvSpPr>
          <p:cNvPr id="3" name="Content Placeholder 2"/>
          <p:cNvSpPr>
            <a:spLocks noGrp="1"/>
          </p:cNvSpPr>
          <p:nvPr>
            <p:ph idx="1"/>
          </p:nvPr>
        </p:nvSpPr>
        <p:spPr>
          <a:xfrm>
            <a:off x="838200" y="2483893"/>
            <a:ext cx="10515600" cy="4148920"/>
          </a:xfrm>
        </p:spPr>
        <p:txBody>
          <a:bodyPr/>
          <a:lstStyle/>
          <a:p>
            <a:pPr lvl="0"/>
            <a:r>
              <a:rPr lang="en-US" dirty="0"/>
              <a:t>Click to edit Master text styles</a:t>
            </a:r>
          </a:p>
          <a:p>
            <a:pPr lvl="1"/>
            <a:r>
              <a:rPr lang="en-US" dirty="0"/>
              <a:t>Second level</a:t>
            </a:r>
          </a:p>
          <a:p>
            <a:pPr lvl="2"/>
            <a:r>
              <a:rPr lang="en-US" dirty="0"/>
              <a:t>Third level</a:t>
            </a:r>
          </a:p>
        </p:txBody>
      </p:sp>
      <p:pic>
        <p:nvPicPr>
          <p:cNvPr id="5"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00075" y="374112"/>
            <a:ext cx="1917460" cy="1930159"/>
          </a:xfrm>
          <a:prstGeom prst="rect">
            <a:avLst/>
          </a:prstGeom>
        </p:spPr>
      </p:pic>
    </p:spTree>
    <p:extLst>
      <p:ext uri="{BB962C8B-B14F-4D97-AF65-F5344CB8AC3E}">
        <p14:creationId xmlns:p14="http://schemas.microsoft.com/office/powerpoint/2010/main" val="129398987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Section Header - Governm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itle 1"/>
          <p:cNvSpPr>
            <a:spLocks noGrp="1"/>
          </p:cNvSpPr>
          <p:nvPr>
            <p:ph type="title"/>
          </p:nvPr>
        </p:nvSpPr>
        <p:spPr>
          <a:xfrm>
            <a:off x="2740926" y="3422223"/>
            <a:ext cx="8668602" cy="1325563"/>
          </a:xfrm>
        </p:spPr>
        <p:txBody>
          <a:bodyPr>
            <a:normAutofit/>
          </a:bodyPr>
          <a:lstStyle>
            <a:lvl1pPr>
              <a:defRPr sz="4400">
                <a:solidFill>
                  <a:schemeClr val="bg1"/>
                </a:solidFill>
              </a:defRPr>
            </a:lvl1pPr>
          </a:lstStyle>
          <a:p>
            <a:r>
              <a:rPr lang="en-US" dirty="0"/>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23466" y="3119924"/>
            <a:ext cx="1917460" cy="1930159"/>
          </a:xfrm>
          <a:prstGeom prst="rect">
            <a:avLst/>
          </a:prstGeom>
        </p:spPr>
      </p:pic>
    </p:spTree>
    <p:extLst>
      <p:ext uri="{BB962C8B-B14F-4D97-AF65-F5344CB8AC3E}">
        <p14:creationId xmlns:p14="http://schemas.microsoft.com/office/powerpoint/2010/main" val="399923975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Governm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817535" y="676411"/>
            <a:ext cx="8536265" cy="1325563"/>
          </a:xfrm>
        </p:spPr>
        <p:txBody>
          <a:bodyPr/>
          <a:lstStyle/>
          <a:p>
            <a:r>
              <a:rPr lang="en-US" dirty="0"/>
              <a:t>Click to edit Master title style</a:t>
            </a:r>
          </a:p>
        </p:txBody>
      </p:sp>
      <p:sp>
        <p:nvSpPr>
          <p:cNvPr id="3" name="Content Placeholder 2"/>
          <p:cNvSpPr>
            <a:spLocks noGrp="1"/>
          </p:cNvSpPr>
          <p:nvPr>
            <p:ph idx="1"/>
          </p:nvPr>
        </p:nvSpPr>
        <p:spPr>
          <a:xfrm>
            <a:off x="838200" y="2483893"/>
            <a:ext cx="10515600" cy="4148920"/>
          </a:xfrm>
        </p:spPr>
        <p:txBody>
          <a:bodyPr/>
          <a:lstStyle/>
          <a:p>
            <a:pPr lvl="0"/>
            <a:r>
              <a:rPr lang="en-US" dirty="0"/>
              <a:t>Click to edit Master text styles</a:t>
            </a:r>
          </a:p>
          <a:p>
            <a:pPr lvl="1"/>
            <a:r>
              <a:rPr lang="en-US" dirty="0"/>
              <a:t>Second level</a:t>
            </a:r>
          </a:p>
          <a:p>
            <a:pPr lvl="2"/>
            <a:r>
              <a:rPr lang="en-US" dirty="0"/>
              <a:t>Third level</a:t>
            </a:r>
          </a:p>
        </p:txBody>
      </p:sp>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00075" y="374112"/>
            <a:ext cx="1917460" cy="1930159"/>
          </a:xfrm>
          <a:prstGeom prst="rect">
            <a:avLst/>
          </a:prstGeom>
        </p:spPr>
      </p:pic>
    </p:spTree>
    <p:extLst>
      <p:ext uri="{BB962C8B-B14F-4D97-AF65-F5344CB8AC3E}">
        <p14:creationId xmlns:p14="http://schemas.microsoft.com/office/powerpoint/2010/main" val="330446634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Section Header - Litigation, Congressional Activity such as hearing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itle 1"/>
          <p:cNvSpPr>
            <a:spLocks noGrp="1"/>
          </p:cNvSpPr>
          <p:nvPr>
            <p:ph type="title"/>
          </p:nvPr>
        </p:nvSpPr>
        <p:spPr>
          <a:xfrm>
            <a:off x="2740926" y="3422223"/>
            <a:ext cx="8668602" cy="1325563"/>
          </a:xfrm>
        </p:spPr>
        <p:txBody>
          <a:bodyPr>
            <a:normAutofit/>
          </a:bodyPr>
          <a:lstStyle>
            <a:lvl1pPr>
              <a:defRPr sz="4400">
                <a:solidFill>
                  <a:schemeClr val="bg1"/>
                </a:solidFill>
              </a:defRPr>
            </a:lvl1pPr>
          </a:lstStyle>
          <a:p>
            <a:r>
              <a:rPr lang="en-US" dirty="0"/>
              <a:t>Click to edit Master title style</a:t>
            </a:r>
          </a:p>
        </p:txBody>
      </p:sp>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23466" y="3119924"/>
            <a:ext cx="1917460" cy="1930159"/>
          </a:xfrm>
          <a:prstGeom prst="rect">
            <a:avLst/>
          </a:prstGeom>
        </p:spPr>
      </p:pic>
    </p:spTree>
    <p:extLst>
      <p:ext uri="{BB962C8B-B14F-4D97-AF65-F5344CB8AC3E}">
        <p14:creationId xmlns:p14="http://schemas.microsoft.com/office/powerpoint/2010/main" val="377959159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Litigation, Congressional Activity such as hearing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817535" y="676411"/>
            <a:ext cx="8536265" cy="1325563"/>
          </a:xfrm>
        </p:spPr>
        <p:txBody>
          <a:bodyPr/>
          <a:lstStyle/>
          <a:p>
            <a:r>
              <a:rPr lang="en-US" dirty="0"/>
              <a:t>Click to edit Master title style</a:t>
            </a:r>
          </a:p>
        </p:txBody>
      </p:sp>
      <p:sp>
        <p:nvSpPr>
          <p:cNvPr id="3" name="Content Placeholder 2"/>
          <p:cNvSpPr>
            <a:spLocks noGrp="1"/>
          </p:cNvSpPr>
          <p:nvPr>
            <p:ph idx="1"/>
          </p:nvPr>
        </p:nvSpPr>
        <p:spPr>
          <a:xfrm>
            <a:off x="838200" y="2483893"/>
            <a:ext cx="10515600" cy="4148920"/>
          </a:xfrm>
        </p:spPr>
        <p:txBody>
          <a:bodyPr/>
          <a:lstStyle/>
          <a:p>
            <a:pPr lvl="0"/>
            <a:r>
              <a:rPr lang="en-US" dirty="0"/>
              <a:t>Click to edit Master text styles</a:t>
            </a:r>
          </a:p>
          <a:p>
            <a:pPr lvl="1"/>
            <a:r>
              <a:rPr lang="en-US" dirty="0"/>
              <a:t>Second level</a:t>
            </a:r>
          </a:p>
          <a:p>
            <a:pPr lvl="2"/>
            <a:r>
              <a:rPr lang="en-US" dirty="0"/>
              <a:t>Third level</a:t>
            </a:r>
          </a:p>
        </p:txBody>
      </p:sp>
      <p:pic>
        <p:nvPicPr>
          <p:cNvPr id="5"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00075" y="374112"/>
            <a:ext cx="1917460" cy="1930159"/>
          </a:xfrm>
          <a:prstGeom prst="rect">
            <a:avLst/>
          </a:prstGeom>
        </p:spPr>
      </p:pic>
    </p:spTree>
    <p:extLst>
      <p:ext uri="{BB962C8B-B14F-4D97-AF65-F5344CB8AC3E}">
        <p14:creationId xmlns:p14="http://schemas.microsoft.com/office/powerpoint/2010/main" val="174302097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Section Header - Litigation, Legal Matter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itle 1"/>
          <p:cNvSpPr>
            <a:spLocks noGrp="1"/>
          </p:cNvSpPr>
          <p:nvPr>
            <p:ph type="title"/>
          </p:nvPr>
        </p:nvSpPr>
        <p:spPr>
          <a:xfrm>
            <a:off x="2740926" y="3422223"/>
            <a:ext cx="8668602" cy="1325563"/>
          </a:xfrm>
        </p:spPr>
        <p:txBody>
          <a:bodyPr>
            <a:normAutofit/>
          </a:bodyPr>
          <a:lstStyle>
            <a:lvl1pPr>
              <a:defRPr sz="4400">
                <a:solidFill>
                  <a:schemeClr val="bg1"/>
                </a:solidFill>
              </a:defRPr>
            </a:lvl1pPr>
          </a:lstStyle>
          <a:p>
            <a:r>
              <a:rPr lang="en-US" dirty="0"/>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0767" y="3126274"/>
            <a:ext cx="1930159" cy="1917460"/>
          </a:xfrm>
          <a:prstGeom prst="rect">
            <a:avLst/>
          </a:prstGeom>
        </p:spPr>
      </p:pic>
    </p:spTree>
    <p:extLst>
      <p:ext uri="{BB962C8B-B14F-4D97-AF65-F5344CB8AC3E}">
        <p14:creationId xmlns:p14="http://schemas.microsoft.com/office/powerpoint/2010/main" val="79695929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Litigation, Legal Matter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817535" y="676411"/>
            <a:ext cx="8536265" cy="1325563"/>
          </a:xfrm>
        </p:spPr>
        <p:txBody>
          <a:bodyPr/>
          <a:lstStyle/>
          <a:p>
            <a:r>
              <a:rPr lang="en-US" dirty="0"/>
              <a:t>Click to edit Master title style</a:t>
            </a:r>
          </a:p>
        </p:txBody>
      </p:sp>
      <p:sp>
        <p:nvSpPr>
          <p:cNvPr id="3" name="Content Placeholder 2"/>
          <p:cNvSpPr>
            <a:spLocks noGrp="1"/>
          </p:cNvSpPr>
          <p:nvPr>
            <p:ph idx="1"/>
          </p:nvPr>
        </p:nvSpPr>
        <p:spPr>
          <a:xfrm>
            <a:off x="838200" y="2483893"/>
            <a:ext cx="10515600" cy="4148920"/>
          </a:xfrm>
        </p:spPr>
        <p:txBody>
          <a:bodyPr/>
          <a:lstStyle/>
          <a:p>
            <a:pPr lvl="0"/>
            <a:r>
              <a:rPr lang="en-US" dirty="0"/>
              <a:t>Click to edit Master text styles</a:t>
            </a:r>
          </a:p>
          <a:p>
            <a:pPr lvl="1"/>
            <a:r>
              <a:rPr lang="en-US" dirty="0"/>
              <a:t>Second level</a:t>
            </a:r>
          </a:p>
          <a:p>
            <a:pPr lvl="2"/>
            <a:r>
              <a:rPr lang="en-US" dirty="0"/>
              <a:t>Third level</a:t>
            </a:r>
          </a:p>
        </p:txBody>
      </p:sp>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87376" y="380462"/>
            <a:ext cx="1930159" cy="1917460"/>
          </a:xfrm>
          <a:prstGeom prst="rect">
            <a:avLst/>
          </a:prstGeom>
        </p:spPr>
      </p:pic>
    </p:spTree>
    <p:extLst>
      <p:ext uri="{BB962C8B-B14F-4D97-AF65-F5344CB8AC3E}">
        <p14:creationId xmlns:p14="http://schemas.microsoft.com/office/powerpoint/2010/main" val="3702909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CDF9601-DC08-4556-BFCC-6E8A4998EC4A}"/>
              </a:ext>
            </a:extLst>
          </p:cNvPr>
          <p:cNvSpPr/>
          <p:nvPr userDrawn="1"/>
        </p:nvSpPr>
        <p:spPr>
          <a:xfrm>
            <a:off x="0" y="0"/>
            <a:ext cx="12192000" cy="1814945"/>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hasCustomPrompt="1"/>
          </p:nvPr>
        </p:nvSpPr>
        <p:spPr>
          <a:xfrm>
            <a:off x="0" y="0"/>
            <a:ext cx="12192000" cy="1814945"/>
          </a:xfrm>
        </p:spPr>
        <p:txBody>
          <a:bodyPr/>
          <a:lstStyle>
            <a:lvl1pPr algn="ctr">
              <a:defRPr lang="en-US" sz="4800" kern="1200" dirty="0" smtClean="0">
                <a:solidFill>
                  <a:schemeClr val="bg1"/>
                </a:solidFill>
                <a:latin typeface="Arial" panose="020B0604020202020204" pitchFamily="34" charset="0"/>
                <a:ea typeface="+mj-ea"/>
                <a:cs typeface="Arial" panose="020B0604020202020204" pitchFamily="34" charset="0"/>
              </a:defRPr>
            </a:lvl1pPr>
          </a:lstStyle>
          <a:p>
            <a:r>
              <a:rPr lang="en-US" dirty="0"/>
              <a:t>Title</a:t>
            </a:r>
          </a:p>
        </p:txBody>
      </p:sp>
      <p:sp>
        <p:nvSpPr>
          <p:cNvPr id="4" name="Text Placeholder 2">
            <a:extLst>
              <a:ext uri="{FF2B5EF4-FFF2-40B4-BE49-F238E27FC236}">
                <a16:creationId xmlns:a16="http://schemas.microsoft.com/office/drawing/2014/main" id="{EECFF6B8-423A-429B-A4AB-49223294889F}"/>
              </a:ext>
            </a:extLst>
          </p:cNvPr>
          <p:cNvSpPr>
            <a:spLocks noGrp="1"/>
          </p:cNvSpPr>
          <p:nvPr>
            <p:ph type="body" sz="quarter" idx="10"/>
          </p:nvPr>
        </p:nvSpPr>
        <p:spPr>
          <a:xfrm>
            <a:off x="2132769" y="4814649"/>
            <a:ext cx="2041525" cy="1379537"/>
          </a:xfrm>
        </p:spPr>
        <p:txBody>
          <a:bodyPr>
            <a:normAutofit/>
          </a:bodyPr>
          <a:lstStyle>
            <a:lvl1pPr>
              <a:defRPr sz="2400"/>
            </a:lvl1pPr>
          </a:lstStyle>
          <a:p>
            <a:endParaRPr lang="en-US" dirty="0"/>
          </a:p>
        </p:txBody>
      </p:sp>
      <p:sp>
        <p:nvSpPr>
          <p:cNvPr id="5" name="Text Placeholder 3">
            <a:extLst>
              <a:ext uri="{FF2B5EF4-FFF2-40B4-BE49-F238E27FC236}">
                <a16:creationId xmlns:a16="http://schemas.microsoft.com/office/drawing/2014/main" id="{BA6FD2CA-F7FA-4F67-BAA7-77A5FFA2DE6E}"/>
              </a:ext>
            </a:extLst>
          </p:cNvPr>
          <p:cNvSpPr>
            <a:spLocks noGrp="1"/>
          </p:cNvSpPr>
          <p:nvPr>
            <p:ph type="body" sz="quarter" idx="11"/>
          </p:nvPr>
        </p:nvSpPr>
        <p:spPr>
          <a:xfrm>
            <a:off x="5025193" y="4814649"/>
            <a:ext cx="2041525" cy="1379537"/>
          </a:xfrm>
        </p:spPr>
        <p:txBody>
          <a:bodyPr>
            <a:normAutofit/>
          </a:bodyPr>
          <a:lstStyle>
            <a:lvl1pPr>
              <a:defRPr sz="2400"/>
            </a:lvl1pPr>
          </a:lstStyle>
          <a:p>
            <a:endParaRPr lang="en-US" dirty="0"/>
          </a:p>
        </p:txBody>
      </p:sp>
      <p:sp>
        <p:nvSpPr>
          <p:cNvPr id="6" name="Text Placeholder 4">
            <a:extLst>
              <a:ext uri="{FF2B5EF4-FFF2-40B4-BE49-F238E27FC236}">
                <a16:creationId xmlns:a16="http://schemas.microsoft.com/office/drawing/2014/main" id="{283BDD14-B6BE-496B-A8BA-7B5A0D5EF2A7}"/>
              </a:ext>
            </a:extLst>
          </p:cNvPr>
          <p:cNvSpPr>
            <a:spLocks noGrp="1"/>
          </p:cNvSpPr>
          <p:nvPr>
            <p:ph type="body" sz="quarter" idx="12"/>
          </p:nvPr>
        </p:nvSpPr>
        <p:spPr>
          <a:xfrm>
            <a:off x="7917675" y="4814649"/>
            <a:ext cx="2041525" cy="1379537"/>
          </a:xfrm>
        </p:spPr>
        <p:txBody>
          <a:bodyPr>
            <a:normAutofit/>
          </a:bodyPr>
          <a:lstStyle>
            <a:lvl1pPr>
              <a:defRPr sz="2400"/>
            </a:lvl1pPr>
          </a:lstStyle>
          <a:p>
            <a:endParaRPr lang="en-US" dirty="0"/>
          </a:p>
        </p:txBody>
      </p:sp>
      <p:sp>
        <p:nvSpPr>
          <p:cNvPr id="7" name="Picture Placeholder 5">
            <a:extLst>
              <a:ext uri="{FF2B5EF4-FFF2-40B4-BE49-F238E27FC236}">
                <a16:creationId xmlns:a16="http://schemas.microsoft.com/office/drawing/2014/main" id="{595FD3CF-0E50-4879-86E4-361280618F01}"/>
              </a:ext>
            </a:extLst>
          </p:cNvPr>
          <p:cNvSpPr>
            <a:spLocks noGrp="1"/>
          </p:cNvSpPr>
          <p:nvPr>
            <p:ph type="pic" sz="quarter" idx="13"/>
          </p:nvPr>
        </p:nvSpPr>
        <p:spPr>
          <a:xfrm>
            <a:off x="2010532" y="2476262"/>
            <a:ext cx="2286000" cy="2286000"/>
          </a:xfrm>
        </p:spPr>
      </p:sp>
      <p:sp>
        <p:nvSpPr>
          <p:cNvPr id="8" name="Picture Placeholder 6">
            <a:extLst>
              <a:ext uri="{FF2B5EF4-FFF2-40B4-BE49-F238E27FC236}">
                <a16:creationId xmlns:a16="http://schemas.microsoft.com/office/drawing/2014/main" id="{8CE9F981-EB46-49BB-9211-EBB7465E9CEB}"/>
              </a:ext>
            </a:extLst>
          </p:cNvPr>
          <p:cNvSpPr>
            <a:spLocks noGrp="1"/>
          </p:cNvSpPr>
          <p:nvPr>
            <p:ph type="pic" sz="quarter" idx="14"/>
          </p:nvPr>
        </p:nvSpPr>
        <p:spPr>
          <a:xfrm>
            <a:off x="4902956" y="2476262"/>
            <a:ext cx="2286000" cy="2286000"/>
          </a:xfrm>
        </p:spPr>
      </p:sp>
      <p:sp>
        <p:nvSpPr>
          <p:cNvPr id="9" name="Picture Placeholder 7">
            <a:extLst>
              <a:ext uri="{FF2B5EF4-FFF2-40B4-BE49-F238E27FC236}">
                <a16:creationId xmlns:a16="http://schemas.microsoft.com/office/drawing/2014/main" id="{41925184-3F72-429D-8A4F-FD83F31E6711}"/>
              </a:ext>
            </a:extLst>
          </p:cNvPr>
          <p:cNvSpPr>
            <a:spLocks noGrp="1"/>
          </p:cNvSpPr>
          <p:nvPr>
            <p:ph type="pic" sz="quarter" idx="15"/>
          </p:nvPr>
        </p:nvSpPr>
        <p:spPr>
          <a:xfrm>
            <a:off x="7795438" y="2476262"/>
            <a:ext cx="2286000" cy="2286000"/>
          </a:xfrm>
        </p:spPr>
      </p:sp>
    </p:spTree>
    <p:extLst>
      <p:ext uri="{BB962C8B-B14F-4D97-AF65-F5344CB8AC3E}">
        <p14:creationId xmlns:p14="http://schemas.microsoft.com/office/powerpoint/2010/main" val="4391530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Section Header - Matters affecting the countr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itle 1"/>
          <p:cNvSpPr>
            <a:spLocks noGrp="1"/>
          </p:cNvSpPr>
          <p:nvPr>
            <p:ph type="title"/>
          </p:nvPr>
        </p:nvSpPr>
        <p:spPr>
          <a:xfrm>
            <a:off x="2740926" y="3422223"/>
            <a:ext cx="8668602" cy="1325563"/>
          </a:xfrm>
        </p:spPr>
        <p:txBody>
          <a:bodyPr>
            <a:normAutofit/>
          </a:bodyPr>
          <a:lstStyle>
            <a:lvl1pPr>
              <a:defRPr sz="4400">
                <a:solidFill>
                  <a:schemeClr val="bg1"/>
                </a:solidFill>
              </a:defRPr>
            </a:lvl1pPr>
          </a:lstStyle>
          <a:p>
            <a:r>
              <a:rPr lang="en-US" dirty="0"/>
              <a:t>Click to edit Master title style</a:t>
            </a:r>
          </a:p>
        </p:txBody>
      </p:sp>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0767" y="3119924"/>
            <a:ext cx="1930159" cy="1930159"/>
          </a:xfrm>
          <a:prstGeom prst="rect">
            <a:avLst/>
          </a:prstGeom>
        </p:spPr>
      </p:pic>
    </p:spTree>
    <p:extLst>
      <p:ext uri="{BB962C8B-B14F-4D97-AF65-F5344CB8AC3E}">
        <p14:creationId xmlns:p14="http://schemas.microsoft.com/office/powerpoint/2010/main" val="410271120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Matters affecting the countr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817535" y="676411"/>
            <a:ext cx="8536265" cy="1325563"/>
          </a:xfrm>
        </p:spPr>
        <p:txBody>
          <a:bodyPr/>
          <a:lstStyle/>
          <a:p>
            <a:r>
              <a:rPr lang="en-US" dirty="0"/>
              <a:t>Click to edit Master title style</a:t>
            </a:r>
          </a:p>
        </p:txBody>
      </p:sp>
      <p:sp>
        <p:nvSpPr>
          <p:cNvPr id="3" name="Content Placeholder 2"/>
          <p:cNvSpPr>
            <a:spLocks noGrp="1"/>
          </p:cNvSpPr>
          <p:nvPr>
            <p:ph idx="1"/>
          </p:nvPr>
        </p:nvSpPr>
        <p:spPr>
          <a:xfrm>
            <a:off x="838200" y="2483893"/>
            <a:ext cx="10515600" cy="4148920"/>
          </a:xfrm>
        </p:spPr>
        <p:txBody>
          <a:bodyPr/>
          <a:lstStyle/>
          <a:p>
            <a:pPr lvl="0"/>
            <a:r>
              <a:rPr lang="en-US" dirty="0"/>
              <a:t>Click to edit Master text styles</a:t>
            </a:r>
          </a:p>
          <a:p>
            <a:pPr lvl="1"/>
            <a:r>
              <a:rPr lang="en-US" dirty="0"/>
              <a:t>Second level</a:t>
            </a:r>
          </a:p>
          <a:p>
            <a:pPr lvl="2"/>
            <a:r>
              <a:rPr lang="en-US" dirty="0"/>
              <a:t>Third level</a:t>
            </a:r>
          </a:p>
        </p:txBody>
      </p:sp>
      <p:pic>
        <p:nvPicPr>
          <p:cNvPr id="5"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87376" y="374112"/>
            <a:ext cx="1930159" cy="1930159"/>
          </a:xfrm>
          <a:prstGeom prst="rect">
            <a:avLst/>
          </a:prstGeom>
        </p:spPr>
      </p:pic>
    </p:spTree>
    <p:extLst>
      <p:ext uri="{BB962C8B-B14F-4D97-AF65-F5344CB8AC3E}">
        <p14:creationId xmlns:p14="http://schemas.microsoft.com/office/powerpoint/2010/main" val="379898915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Section Header - Medicare, Medicaid, Clinical">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itle 1"/>
          <p:cNvSpPr>
            <a:spLocks noGrp="1"/>
          </p:cNvSpPr>
          <p:nvPr>
            <p:ph type="title"/>
          </p:nvPr>
        </p:nvSpPr>
        <p:spPr>
          <a:xfrm>
            <a:off x="2740926" y="3422223"/>
            <a:ext cx="8668602" cy="1325563"/>
          </a:xfrm>
        </p:spPr>
        <p:txBody>
          <a:bodyPr>
            <a:normAutofit/>
          </a:bodyPr>
          <a:lstStyle>
            <a:lvl1pPr>
              <a:defRPr sz="4400">
                <a:solidFill>
                  <a:schemeClr val="bg1"/>
                </a:solidFill>
              </a:defRPr>
            </a:lvl1pPr>
          </a:lstStyle>
          <a:p>
            <a:r>
              <a:rPr lang="en-US" dirty="0"/>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0767" y="3119924"/>
            <a:ext cx="1930159" cy="1930159"/>
          </a:xfrm>
          <a:prstGeom prst="rect">
            <a:avLst/>
          </a:prstGeom>
        </p:spPr>
      </p:pic>
    </p:spTree>
    <p:extLst>
      <p:ext uri="{BB962C8B-B14F-4D97-AF65-F5344CB8AC3E}">
        <p14:creationId xmlns:p14="http://schemas.microsoft.com/office/powerpoint/2010/main" val="169004266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Medicare, Medicaid, Clinical">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817535" y="676411"/>
            <a:ext cx="8536265" cy="1325563"/>
          </a:xfrm>
        </p:spPr>
        <p:txBody>
          <a:bodyPr/>
          <a:lstStyle/>
          <a:p>
            <a:r>
              <a:rPr lang="en-US" dirty="0"/>
              <a:t>Click to edit Master title style</a:t>
            </a:r>
          </a:p>
        </p:txBody>
      </p:sp>
      <p:sp>
        <p:nvSpPr>
          <p:cNvPr id="3" name="Content Placeholder 2"/>
          <p:cNvSpPr>
            <a:spLocks noGrp="1"/>
          </p:cNvSpPr>
          <p:nvPr>
            <p:ph idx="1"/>
          </p:nvPr>
        </p:nvSpPr>
        <p:spPr>
          <a:xfrm>
            <a:off x="838200" y="2483893"/>
            <a:ext cx="10515600" cy="4148920"/>
          </a:xfrm>
        </p:spPr>
        <p:txBody>
          <a:bodyPr/>
          <a:lstStyle/>
          <a:p>
            <a:pPr lvl="0"/>
            <a:r>
              <a:rPr lang="en-US" dirty="0"/>
              <a:t>Click to edit Master text styles</a:t>
            </a:r>
          </a:p>
          <a:p>
            <a:pPr lvl="1"/>
            <a:r>
              <a:rPr lang="en-US" dirty="0"/>
              <a:t>Second level</a:t>
            </a:r>
          </a:p>
          <a:p>
            <a:pPr lvl="2"/>
            <a:r>
              <a:rPr lang="en-US" dirty="0"/>
              <a:t>Third level</a:t>
            </a:r>
          </a:p>
        </p:txBody>
      </p:sp>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87376" y="374112"/>
            <a:ext cx="1930159" cy="1930159"/>
          </a:xfrm>
          <a:prstGeom prst="rect">
            <a:avLst/>
          </a:prstGeom>
        </p:spPr>
      </p:pic>
    </p:spTree>
    <p:extLst>
      <p:ext uri="{BB962C8B-B14F-4D97-AF65-F5344CB8AC3E}">
        <p14:creationId xmlns:p14="http://schemas.microsoft.com/office/powerpoint/2010/main" val="412978983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Section Header - Medicare, Medicaid, Clinical_2">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itle 1"/>
          <p:cNvSpPr>
            <a:spLocks noGrp="1"/>
          </p:cNvSpPr>
          <p:nvPr>
            <p:ph type="title"/>
          </p:nvPr>
        </p:nvSpPr>
        <p:spPr>
          <a:xfrm>
            <a:off x="2740926" y="3422223"/>
            <a:ext cx="8668602" cy="1325563"/>
          </a:xfrm>
        </p:spPr>
        <p:txBody>
          <a:bodyPr>
            <a:normAutofit/>
          </a:bodyPr>
          <a:lstStyle>
            <a:lvl1pPr>
              <a:defRPr sz="4400">
                <a:solidFill>
                  <a:schemeClr val="bg1"/>
                </a:solidFill>
              </a:defRPr>
            </a:lvl1pPr>
          </a:lstStyle>
          <a:p>
            <a:r>
              <a:rPr lang="en-US" dirty="0"/>
              <a:t>Click to edit Master title style</a:t>
            </a:r>
          </a:p>
        </p:txBody>
      </p:sp>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23466" y="3126274"/>
            <a:ext cx="1917460" cy="1917460"/>
          </a:xfrm>
          <a:prstGeom prst="rect">
            <a:avLst/>
          </a:prstGeom>
        </p:spPr>
      </p:pic>
    </p:spTree>
    <p:extLst>
      <p:ext uri="{BB962C8B-B14F-4D97-AF65-F5344CB8AC3E}">
        <p14:creationId xmlns:p14="http://schemas.microsoft.com/office/powerpoint/2010/main" val="367707087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Medicare, Medicaid, Clinical_2">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817535" y="676411"/>
            <a:ext cx="8536265" cy="1325563"/>
          </a:xfrm>
        </p:spPr>
        <p:txBody>
          <a:bodyPr/>
          <a:lstStyle/>
          <a:p>
            <a:r>
              <a:rPr lang="en-US" dirty="0"/>
              <a:t>Click to edit Master title style</a:t>
            </a:r>
          </a:p>
        </p:txBody>
      </p:sp>
      <p:sp>
        <p:nvSpPr>
          <p:cNvPr id="3" name="Content Placeholder 2"/>
          <p:cNvSpPr>
            <a:spLocks noGrp="1"/>
          </p:cNvSpPr>
          <p:nvPr>
            <p:ph idx="1"/>
          </p:nvPr>
        </p:nvSpPr>
        <p:spPr>
          <a:xfrm>
            <a:off x="838200" y="2483893"/>
            <a:ext cx="10515600" cy="4148920"/>
          </a:xfrm>
        </p:spPr>
        <p:txBody>
          <a:bodyPr/>
          <a:lstStyle/>
          <a:p>
            <a:pPr lvl="0"/>
            <a:r>
              <a:rPr lang="en-US" dirty="0"/>
              <a:t>Click to edit Master text styles</a:t>
            </a:r>
          </a:p>
          <a:p>
            <a:pPr lvl="1"/>
            <a:r>
              <a:rPr lang="en-US" dirty="0"/>
              <a:t>Second level</a:t>
            </a:r>
          </a:p>
          <a:p>
            <a:pPr lvl="2"/>
            <a:r>
              <a:rPr lang="en-US" dirty="0"/>
              <a:t>Third level</a:t>
            </a:r>
          </a:p>
        </p:txBody>
      </p:sp>
      <p:pic>
        <p:nvPicPr>
          <p:cNvPr id="5"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00075" y="380462"/>
            <a:ext cx="1917460" cy="1917460"/>
          </a:xfrm>
          <a:prstGeom prst="rect">
            <a:avLst/>
          </a:prstGeom>
        </p:spPr>
      </p:pic>
    </p:spTree>
    <p:extLst>
      <p:ext uri="{BB962C8B-B14F-4D97-AF65-F5344CB8AC3E}">
        <p14:creationId xmlns:p14="http://schemas.microsoft.com/office/powerpoint/2010/main" val="271132387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Section Header - Membership">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itle 1"/>
          <p:cNvSpPr>
            <a:spLocks noGrp="1"/>
          </p:cNvSpPr>
          <p:nvPr>
            <p:ph type="title"/>
          </p:nvPr>
        </p:nvSpPr>
        <p:spPr>
          <a:xfrm>
            <a:off x="2740926" y="3422223"/>
            <a:ext cx="8668602" cy="1325563"/>
          </a:xfrm>
        </p:spPr>
        <p:txBody>
          <a:bodyPr>
            <a:normAutofit/>
          </a:bodyPr>
          <a:lstStyle>
            <a:lvl1pPr>
              <a:defRPr sz="4400">
                <a:solidFill>
                  <a:schemeClr val="bg1"/>
                </a:solidFill>
              </a:defRPr>
            </a:lvl1pPr>
          </a:lstStyle>
          <a:p>
            <a:r>
              <a:rPr lang="en-US" dirty="0"/>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23466" y="3119924"/>
            <a:ext cx="1917460" cy="1930159"/>
          </a:xfrm>
          <a:prstGeom prst="rect">
            <a:avLst/>
          </a:prstGeom>
        </p:spPr>
      </p:pic>
    </p:spTree>
    <p:extLst>
      <p:ext uri="{BB962C8B-B14F-4D97-AF65-F5344CB8AC3E}">
        <p14:creationId xmlns:p14="http://schemas.microsoft.com/office/powerpoint/2010/main" val="215065471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Membership">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817535" y="676411"/>
            <a:ext cx="8536265" cy="1325563"/>
          </a:xfrm>
        </p:spPr>
        <p:txBody>
          <a:bodyPr/>
          <a:lstStyle/>
          <a:p>
            <a:r>
              <a:rPr lang="en-US" dirty="0"/>
              <a:t>Click to edit Master title style</a:t>
            </a:r>
          </a:p>
        </p:txBody>
      </p:sp>
      <p:sp>
        <p:nvSpPr>
          <p:cNvPr id="3" name="Content Placeholder 2"/>
          <p:cNvSpPr>
            <a:spLocks noGrp="1"/>
          </p:cNvSpPr>
          <p:nvPr>
            <p:ph idx="1"/>
          </p:nvPr>
        </p:nvSpPr>
        <p:spPr>
          <a:xfrm>
            <a:off x="838200" y="2483893"/>
            <a:ext cx="10515600" cy="4148920"/>
          </a:xfrm>
        </p:spPr>
        <p:txBody>
          <a:bodyPr/>
          <a:lstStyle/>
          <a:p>
            <a:pPr lvl="0"/>
            <a:r>
              <a:rPr lang="en-US" dirty="0"/>
              <a:t>Click to edit Master text styles</a:t>
            </a:r>
          </a:p>
          <a:p>
            <a:pPr lvl="1"/>
            <a:r>
              <a:rPr lang="en-US" dirty="0"/>
              <a:t>Second level</a:t>
            </a:r>
          </a:p>
          <a:p>
            <a:pPr lvl="2"/>
            <a:r>
              <a:rPr lang="en-US" dirty="0"/>
              <a:t>Third level</a:t>
            </a:r>
          </a:p>
        </p:txBody>
      </p:sp>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00075" y="374112"/>
            <a:ext cx="1917460" cy="1930159"/>
          </a:xfrm>
          <a:prstGeom prst="rect">
            <a:avLst/>
          </a:prstGeom>
        </p:spPr>
      </p:pic>
    </p:spTree>
    <p:extLst>
      <p:ext uri="{BB962C8B-B14F-4D97-AF65-F5344CB8AC3E}">
        <p14:creationId xmlns:p14="http://schemas.microsoft.com/office/powerpoint/2010/main" val="227051100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Section Header - Quality Improvement, Meeting-Working Towards Goal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itle 1"/>
          <p:cNvSpPr>
            <a:spLocks noGrp="1"/>
          </p:cNvSpPr>
          <p:nvPr>
            <p:ph type="title"/>
          </p:nvPr>
        </p:nvSpPr>
        <p:spPr>
          <a:xfrm>
            <a:off x="2740926" y="3422223"/>
            <a:ext cx="8668602" cy="1325563"/>
          </a:xfrm>
        </p:spPr>
        <p:txBody>
          <a:bodyPr>
            <a:normAutofit/>
          </a:bodyPr>
          <a:lstStyle>
            <a:lvl1pPr>
              <a:defRPr sz="4400">
                <a:solidFill>
                  <a:schemeClr val="bg1"/>
                </a:solidFill>
              </a:defRPr>
            </a:lvl1pPr>
          </a:lstStyle>
          <a:p>
            <a:r>
              <a:rPr lang="en-US" dirty="0"/>
              <a:t>Click to edit Master title style</a:t>
            </a:r>
          </a:p>
        </p:txBody>
      </p:sp>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23466" y="3119924"/>
            <a:ext cx="1917460" cy="1930159"/>
          </a:xfrm>
          <a:prstGeom prst="rect">
            <a:avLst/>
          </a:prstGeom>
        </p:spPr>
      </p:pic>
    </p:spTree>
    <p:extLst>
      <p:ext uri="{BB962C8B-B14F-4D97-AF65-F5344CB8AC3E}">
        <p14:creationId xmlns:p14="http://schemas.microsoft.com/office/powerpoint/2010/main" val="144895363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Quality Improvement, Meeting-Working Towards Goal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817535" y="676411"/>
            <a:ext cx="8536265" cy="1325563"/>
          </a:xfrm>
        </p:spPr>
        <p:txBody>
          <a:bodyPr/>
          <a:lstStyle/>
          <a:p>
            <a:r>
              <a:rPr lang="en-US" dirty="0"/>
              <a:t>Click to edit Master title style</a:t>
            </a:r>
          </a:p>
        </p:txBody>
      </p:sp>
      <p:sp>
        <p:nvSpPr>
          <p:cNvPr id="3" name="Content Placeholder 2"/>
          <p:cNvSpPr>
            <a:spLocks noGrp="1"/>
          </p:cNvSpPr>
          <p:nvPr>
            <p:ph idx="1"/>
          </p:nvPr>
        </p:nvSpPr>
        <p:spPr>
          <a:xfrm>
            <a:off x="838200" y="2483893"/>
            <a:ext cx="10515600" cy="4148920"/>
          </a:xfrm>
        </p:spPr>
        <p:txBody>
          <a:bodyPr/>
          <a:lstStyle/>
          <a:p>
            <a:pPr lvl="0"/>
            <a:r>
              <a:rPr lang="en-US" dirty="0"/>
              <a:t>Click to edit Master text styles</a:t>
            </a:r>
          </a:p>
          <a:p>
            <a:pPr lvl="1"/>
            <a:r>
              <a:rPr lang="en-US" dirty="0"/>
              <a:t>Second level</a:t>
            </a:r>
          </a:p>
          <a:p>
            <a:pPr lvl="2"/>
            <a:r>
              <a:rPr lang="en-US" dirty="0"/>
              <a:t>Third level</a:t>
            </a:r>
          </a:p>
        </p:txBody>
      </p:sp>
      <p:pic>
        <p:nvPicPr>
          <p:cNvPr id="5"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00075" y="374112"/>
            <a:ext cx="1917460" cy="1930159"/>
          </a:xfrm>
          <a:prstGeom prst="rect">
            <a:avLst/>
          </a:prstGeom>
        </p:spPr>
      </p:pic>
    </p:spTree>
    <p:extLst>
      <p:ext uri="{BB962C8B-B14F-4D97-AF65-F5344CB8AC3E}">
        <p14:creationId xmlns:p14="http://schemas.microsoft.com/office/powerpoint/2010/main" val="3154879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ample Tabl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988857" y="684556"/>
            <a:ext cx="8214814" cy="1325563"/>
          </a:xfrm>
        </p:spPr>
        <p:txBody>
          <a:bodyPr/>
          <a:lstStyle>
            <a:lvl1pPr>
              <a:defRPr/>
            </a:lvl1pPr>
          </a:lstStyle>
          <a:p>
            <a:r>
              <a:rPr lang="en-US" dirty="0"/>
              <a:t>Sample Table</a:t>
            </a:r>
          </a:p>
        </p:txBody>
      </p:sp>
      <p:sp>
        <p:nvSpPr>
          <p:cNvPr id="8" name="Picture Placeholder 5">
            <a:extLst>
              <a:ext uri="{FF2B5EF4-FFF2-40B4-BE49-F238E27FC236}">
                <a16:creationId xmlns:a16="http://schemas.microsoft.com/office/drawing/2014/main" id="{595FD3CF-0E50-4879-86E4-361280618F01}"/>
              </a:ext>
            </a:extLst>
          </p:cNvPr>
          <p:cNvSpPr>
            <a:spLocks noGrp="1"/>
          </p:cNvSpPr>
          <p:nvPr>
            <p:ph type="pic" sz="quarter" idx="13"/>
          </p:nvPr>
        </p:nvSpPr>
        <p:spPr>
          <a:xfrm>
            <a:off x="662236" y="204337"/>
            <a:ext cx="2286000" cy="2286000"/>
          </a:xfrm>
        </p:spPr>
      </p:sp>
    </p:spTree>
    <p:extLst>
      <p:ext uri="{BB962C8B-B14F-4D97-AF65-F5344CB8AC3E}">
        <p14:creationId xmlns:p14="http://schemas.microsoft.com/office/powerpoint/2010/main" val="228929990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Section Header - Quality Initiativ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itle 1"/>
          <p:cNvSpPr>
            <a:spLocks noGrp="1"/>
          </p:cNvSpPr>
          <p:nvPr>
            <p:ph type="title"/>
          </p:nvPr>
        </p:nvSpPr>
        <p:spPr>
          <a:xfrm>
            <a:off x="2740926" y="3422223"/>
            <a:ext cx="8668602" cy="1325563"/>
          </a:xfrm>
        </p:spPr>
        <p:txBody>
          <a:bodyPr>
            <a:normAutofit/>
          </a:bodyPr>
          <a:lstStyle>
            <a:lvl1pPr>
              <a:defRPr sz="4400">
                <a:solidFill>
                  <a:schemeClr val="bg1"/>
                </a:solidFill>
              </a:defRPr>
            </a:lvl1pPr>
          </a:lstStyle>
          <a:p>
            <a:r>
              <a:rPr lang="en-US" dirty="0"/>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23466" y="3126274"/>
            <a:ext cx="1917460" cy="1917460"/>
          </a:xfrm>
          <a:prstGeom prst="rect">
            <a:avLst/>
          </a:prstGeom>
        </p:spPr>
      </p:pic>
    </p:spTree>
    <p:extLst>
      <p:ext uri="{BB962C8B-B14F-4D97-AF65-F5344CB8AC3E}">
        <p14:creationId xmlns:p14="http://schemas.microsoft.com/office/powerpoint/2010/main" val="361389657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Quality Initiativ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817535" y="676411"/>
            <a:ext cx="8536265" cy="1325563"/>
          </a:xfrm>
        </p:spPr>
        <p:txBody>
          <a:bodyPr/>
          <a:lstStyle/>
          <a:p>
            <a:r>
              <a:rPr lang="en-US" dirty="0"/>
              <a:t>Click to edit Master title style</a:t>
            </a:r>
          </a:p>
        </p:txBody>
      </p:sp>
      <p:sp>
        <p:nvSpPr>
          <p:cNvPr id="3" name="Content Placeholder 2"/>
          <p:cNvSpPr>
            <a:spLocks noGrp="1"/>
          </p:cNvSpPr>
          <p:nvPr>
            <p:ph idx="1"/>
          </p:nvPr>
        </p:nvSpPr>
        <p:spPr>
          <a:xfrm>
            <a:off x="838200" y="2483893"/>
            <a:ext cx="10515600" cy="4148920"/>
          </a:xfrm>
        </p:spPr>
        <p:txBody>
          <a:bodyPr/>
          <a:lstStyle/>
          <a:p>
            <a:pPr lvl="0"/>
            <a:r>
              <a:rPr lang="en-US" dirty="0"/>
              <a:t>Click to edit Master text styles</a:t>
            </a:r>
          </a:p>
          <a:p>
            <a:pPr lvl="1"/>
            <a:r>
              <a:rPr lang="en-US" dirty="0"/>
              <a:t>Second level</a:t>
            </a:r>
          </a:p>
          <a:p>
            <a:pPr lvl="2"/>
            <a:r>
              <a:rPr lang="en-US" dirty="0"/>
              <a:t>Third level</a:t>
            </a:r>
          </a:p>
        </p:txBody>
      </p:sp>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00075" y="380462"/>
            <a:ext cx="1917460" cy="1917460"/>
          </a:xfrm>
          <a:prstGeom prst="rect">
            <a:avLst/>
          </a:prstGeom>
        </p:spPr>
      </p:pic>
    </p:spTree>
    <p:extLst>
      <p:ext uri="{BB962C8B-B14F-4D97-AF65-F5344CB8AC3E}">
        <p14:creationId xmlns:p14="http://schemas.microsoft.com/office/powerpoint/2010/main" val="184187178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Section Header - Regulations, Important Document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itle 1"/>
          <p:cNvSpPr>
            <a:spLocks noGrp="1"/>
          </p:cNvSpPr>
          <p:nvPr>
            <p:ph type="title"/>
          </p:nvPr>
        </p:nvSpPr>
        <p:spPr>
          <a:xfrm>
            <a:off x="2740926" y="3422223"/>
            <a:ext cx="8668602" cy="1325563"/>
          </a:xfrm>
        </p:spPr>
        <p:txBody>
          <a:bodyPr>
            <a:normAutofit/>
          </a:bodyPr>
          <a:lstStyle>
            <a:lvl1pPr>
              <a:defRPr sz="4400">
                <a:solidFill>
                  <a:schemeClr val="bg1"/>
                </a:solidFill>
              </a:defRPr>
            </a:lvl1pPr>
          </a:lstStyle>
          <a:p>
            <a:r>
              <a:rPr lang="en-US" dirty="0"/>
              <a:t>Click to edit Master title style</a:t>
            </a:r>
          </a:p>
        </p:txBody>
      </p:sp>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0767" y="3119924"/>
            <a:ext cx="1930159" cy="1930159"/>
          </a:xfrm>
          <a:prstGeom prst="rect">
            <a:avLst/>
          </a:prstGeom>
        </p:spPr>
      </p:pic>
    </p:spTree>
    <p:extLst>
      <p:ext uri="{BB962C8B-B14F-4D97-AF65-F5344CB8AC3E}">
        <p14:creationId xmlns:p14="http://schemas.microsoft.com/office/powerpoint/2010/main" val="15424350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Regulations, Important Document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817535" y="676411"/>
            <a:ext cx="8536265" cy="1325563"/>
          </a:xfrm>
        </p:spPr>
        <p:txBody>
          <a:bodyPr/>
          <a:lstStyle/>
          <a:p>
            <a:r>
              <a:rPr lang="en-US" dirty="0"/>
              <a:t>Click to edit Master title style</a:t>
            </a:r>
          </a:p>
        </p:txBody>
      </p:sp>
      <p:sp>
        <p:nvSpPr>
          <p:cNvPr id="3" name="Content Placeholder 2"/>
          <p:cNvSpPr>
            <a:spLocks noGrp="1"/>
          </p:cNvSpPr>
          <p:nvPr>
            <p:ph idx="1"/>
          </p:nvPr>
        </p:nvSpPr>
        <p:spPr>
          <a:xfrm>
            <a:off x="838200" y="2483893"/>
            <a:ext cx="10515600" cy="4148920"/>
          </a:xfrm>
        </p:spPr>
        <p:txBody>
          <a:bodyPr/>
          <a:lstStyle/>
          <a:p>
            <a:pPr lvl="0"/>
            <a:r>
              <a:rPr lang="en-US" dirty="0"/>
              <a:t>Click to edit Master text styles</a:t>
            </a:r>
          </a:p>
          <a:p>
            <a:pPr lvl="1"/>
            <a:r>
              <a:rPr lang="en-US" dirty="0"/>
              <a:t>Second level</a:t>
            </a:r>
          </a:p>
          <a:p>
            <a:pPr lvl="2"/>
            <a:r>
              <a:rPr lang="en-US" dirty="0"/>
              <a:t>Third level</a:t>
            </a:r>
          </a:p>
        </p:txBody>
      </p:sp>
      <p:pic>
        <p:nvPicPr>
          <p:cNvPr id="5"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87376" y="374112"/>
            <a:ext cx="1930159" cy="1930159"/>
          </a:xfrm>
          <a:prstGeom prst="rect">
            <a:avLst/>
          </a:prstGeom>
        </p:spPr>
      </p:pic>
    </p:spTree>
    <p:extLst>
      <p:ext uri="{BB962C8B-B14F-4D97-AF65-F5344CB8AC3E}">
        <p14:creationId xmlns:p14="http://schemas.microsoft.com/office/powerpoint/2010/main" val="133787145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Section Header - Regulatory, To Do List, Actions-Next Step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itle 1"/>
          <p:cNvSpPr>
            <a:spLocks noGrp="1"/>
          </p:cNvSpPr>
          <p:nvPr>
            <p:ph type="title"/>
          </p:nvPr>
        </p:nvSpPr>
        <p:spPr>
          <a:xfrm>
            <a:off x="2740926" y="3422223"/>
            <a:ext cx="8668602" cy="1325563"/>
          </a:xfrm>
        </p:spPr>
        <p:txBody>
          <a:bodyPr>
            <a:normAutofit/>
          </a:bodyPr>
          <a:lstStyle>
            <a:lvl1pPr>
              <a:defRPr sz="4400">
                <a:solidFill>
                  <a:schemeClr val="bg1"/>
                </a:solidFill>
              </a:defRPr>
            </a:lvl1pPr>
          </a:lstStyle>
          <a:p>
            <a:r>
              <a:rPr lang="en-US" dirty="0"/>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23466" y="3119924"/>
            <a:ext cx="1917460" cy="1930159"/>
          </a:xfrm>
          <a:prstGeom prst="rect">
            <a:avLst/>
          </a:prstGeom>
        </p:spPr>
      </p:pic>
    </p:spTree>
    <p:extLst>
      <p:ext uri="{BB962C8B-B14F-4D97-AF65-F5344CB8AC3E}">
        <p14:creationId xmlns:p14="http://schemas.microsoft.com/office/powerpoint/2010/main" val="3029170778"/>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Regulatory, To Do List, Actions-Next Step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817535" y="676411"/>
            <a:ext cx="8536265" cy="1325563"/>
          </a:xfrm>
        </p:spPr>
        <p:txBody>
          <a:bodyPr/>
          <a:lstStyle/>
          <a:p>
            <a:r>
              <a:rPr lang="en-US" dirty="0"/>
              <a:t>Click to edit Master title style</a:t>
            </a:r>
          </a:p>
        </p:txBody>
      </p:sp>
      <p:sp>
        <p:nvSpPr>
          <p:cNvPr id="3" name="Content Placeholder 2"/>
          <p:cNvSpPr>
            <a:spLocks noGrp="1"/>
          </p:cNvSpPr>
          <p:nvPr>
            <p:ph idx="1"/>
          </p:nvPr>
        </p:nvSpPr>
        <p:spPr>
          <a:xfrm>
            <a:off x="838200" y="2483893"/>
            <a:ext cx="10515600" cy="4148920"/>
          </a:xfrm>
        </p:spPr>
        <p:txBody>
          <a:bodyPr/>
          <a:lstStyle/>
          <a:p>
            <a:pPr lvl="0"/>
            <a:r>
              <a:rPr lang="en-US" dirty="0"/>
              <a:t>Click to edit Master text styles</a:t>
            </a:r>
          </a:p>
          <a:p>
            <a:pPr lvl="1"/>
            <a:r>
              <a:rPr lang="en-US" dirty="0"/>
              <a:t>Second level</a:t>
            </a:r>
          </a:p>
          <a:p>
            <a:pPr lvl="2"/>
            <a:r>
              <a:rPr lang="en-US" dirty="0"/>
              <a:t>Third level</a:t>
            </a:r>
          </a:p>
        </p:txBody>
      </p:sp>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00075" y="374112"/>
            <a:ext cx="1917460" cy="1930159"/>
          </a:xfrm>
          <a:prstGeom prst="rect">
            <a:avLst/>
          </a:prstGeom>
        </p:spPr>
      </p:pic>
    </p:spTree>
    <p:extLst>
      <p:ext uri="{BB962C8B-B14F-4D97-AF65-F5344CB8AC3E}">
        <p14:creationId xmlns:p14="http://schemas.microsoft.com/office/powerpoint/2010/main" val="314430513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Section Header - Strategy, Futur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itle 1"/>
          <p:cNvSpPr>
            <a:spLocks noGrp="1"/>
          </p:cNvSpPr>
          <p:nvPr>
            <p:ph type="title"/>
          </p:nvPr>
        </p:nvSpPr>
        <p:spPr>
          <a:xfrm>
            <a:off x="2740926" y="3422223"/>
            <a:ext cx="8668602" cy="1325563"/>
          </a:xfrm>
        </p:spPr>
        <p:txBody>
          <a:bodyPr>
            <a:normAutofit/>
          </a:bodyPr>
          <a:lstStyle>
            <a:lvl1pPr>
              <a:defRPr sz="4400">
                <a:solidFill>
                  <a:schemeClr val="bg1"/>
                </a:solidFill>
              </a:defRPr>
            </a:lvl1pPr>
          </a:lstStyle>
          <a:p>
            <a:r>
              <a:rPr lang="en-US" dirty="0"/>
              <a:t>Click to edit Master title style</a:t>
            </a:r>
          </a:p>
        </p:txBody>
      </p:sp>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23466" y="3119924"/>
            <a:ext cx="1917460" cy="1930159"/>
          </a:xfrm>
          <a:prstGeom prst="rect">
            <a:avLst/>
          </a:prstGeom>
        </p:spPr>
      </p:pic>
    </p:spTree>
    <p:extLst>
      <p:ext uri="{BB962C8B-B14F-4D97-AF65-F5344CB8AC3E}">
        <p14:creationId xmlns:p14="http://schemas.microsoft.com/office/powerpoint/2010/main" val="381441423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Strategy, Futur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817535" y="676411"/>
            <a:ext cx="8536265" cy="1325563"/>
          </a:xfrm>
        </p:spPr>
        <p:txBody>
          <a:bodyPr/>
          <a:lstStyle/>
          <a:p>
            <a:r>
              <a:rPr lang="en-US" dirty="0"/>
              <a:t>Click to edit Master title style</a:t>
            </a:r>
          </a:p>
        </p:txBody>
      </p:sp>
      <p:sp>
        <p:nvSpPr>
          <p:cNvPr id="3" name="Content Placeholder 2"/>
          <p:cNvSpPr>
            <a:spLocks noGrp="1"/>
          </p:cNvSpPr>
          <p:nvPr>
            <p:ph idx="1"/>
          </p:nvPr>
        </p:nvSpPr>
        <p:spPr>
          <a:xfrm>
            <a:off x="838200" y="2483893"/>
            <a:ext cx="10515600" cy="4148920"/>
          </a:xfrm>
        </p:spPr>
        <p:txBody>
          <a:bodyPr/>
          <a:lstStyle/>
          <a:p>
            <a:pPr lvl="0"/>
            <a:r>
              <a:rPr lang="en-US" dirty="0"/>
              <a:t>Click to edit Master text styles</a:t>
            </a:r>
          </a:p>
          <a:p>
            <a:pPr lvl="1"/>
            <a:r>
              <a:rPr lang="en-US" dirty="0"/>
              <a:t>Second level</a:t>
            </a:r>
          </a:p>
          <a:p>
            <a:pPr lvl="2"/>
            <a:r>
              <a:rPr lang="en-US" dirty="0"/>
              <a:t>Third level</a:t>
            </a:r>
          </a:p>
        </p:txBody>
      </p:sp>
      <p:pic>
        <p:nvPicPr>
          <p:cNvPr id="5"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00075" y="374112"/>
            <a:ext cx="1917460" cy="1930159"/>
          </a:xfrm>
          <a:prstGeom prst="rect">
            <a:avLst/>
          </a:prstGeom>
        </p:spPr>
      </p:pic>
    </p:spTree>
    <p:extLst>
      <p:ext uri="{BB962C8B-B14F-4D97-AF65-F5344CB8AC3E}">
        <p14:creationId xmlns:p14="http://schemas.microsoft.com/office/powerpoint/2010/main" val="181160891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Section Header - Strategy, Future_2">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itle 1"/>
          <p:cNvSpPr>
            <a:spLocks noGrp="1"/>
          </p:cNvSpPr>
          <p:nvPr>
            <p:ph type="title"/>
          </p:nvPr>
        </p:nvSpPr>
        <p:spPr>
          <a:xfrm>
            <a:off x="2740926" y="3422223"/>
            <a:ext cx="8668602" cy="1325563"/>
          </a:xfrm>
        </p:spPr>
        <p:txBody>
          <a:bodyPr>
            <a:normAutofit/>
          </a:bodyPr>
          <a:lstStyle>
            <a:lvl1pPr>
              <a:defRPr sz="4400">
                <a:solidFill>
                  <a:schemeClr val="bg1"/>
                </a:solidFill>
              </a:defRPr>
            </a:lvl1pPr>
          </a:lstStyle>
          <a:p>
            <a:r>
              <a:rPr lang="en-US" dirty="0"/>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23466" y="3119924"/>
            <a:ext cx="1917460" cy="1930159"/>
          </a:xfrm>
          <a:prstGeom prst="rect">
            <a:avLst/>
          </a:prstGeom>
        </p:spPr>
      </p:pic>
    </p:spTree>
    <p:extLst>
      <p:ext uri="{BB962C8B-B14F-4D97-AF65-F5344CB8AC3E}">
        <p14:creationId xmlns:p14="http://schemas.microsoft.com/office/powerpoint/2010/main" val="50291578"/>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Strategy, Future_2">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817535" y="676411"/>
            <a:ext cx="8536265" cy="1325563"/>
          </a:xfrm>
        </p:spPr>
        <p:txBody>
          <a:bodyPr/>
          <a:lstStyle/>
          <a:p>
            <a:r>
              <a:rPr lang="en-US" dirty="0"/>
              <a:t>Click to edit Master title style</a:t>
            </a:r>
          </a:p>
        </p:txBody>
      </p:sp>
      <p:sp>
        <p:nvSpPr>
          <p:cNvPr id="3" name="Content Placeholder 2"/>
          <p:cNvSpPr>
            <a:spLocks noGrp="1"/>
          </p:cNvSpPr>
          <p:nvPr>
            <p:ph idx="1"/>
          </p:nvPr>
        </p:nvSpPr>
        <p:spPr>
          <a:xfrm>
            <a:off x="838200" y="2483893"/>
            <a:ext cx="10515600" cy="4148920"/>
          </a:xfrm>
        </p:spPr>
        <p:txBody>
          <a:bodyPr/>
          <a:lstStyle/>
          <a:p>
            <a:pPr lvl="0"/>
            <a:r>
              <a:rPr lang="en-US" dirty="0"/>
              <a:t>Click to edit Master text styles</a:t>
            </a:r>
          </a:p>
          <a:p>
            <a:pPr lvl="1"/>
            <a:r>
              <a:rPr lang="en-US" dirty="0"/>
              <a:t>Second level</a:t>
            </a:r>
          </a:p>
          <a:p>
            <a:pPr lvl="2"/>
            <a:r>
              <a:rPr lang="en-US" dirty="0"/>
              <a:t>Third level</a:t>
            </a:r>
          </a:p>
        </p:txBody>
      </p:sp>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00075" y="374112"/>
            <a:ext cx="1917460" cy="1930159"/>
          </a:xfrm>
          <a:prstGeom prst="rect">
            <a:avLst/>
          </a:prstGeom>
        </p:spPr>
      </p:pic>
    </p:spTree>
    <p:extLst>
      <p:ext uri="{BB962C8B-B14F-4D97-AF65-F5344CB8AC3E}">
        <p14:creationId xmlns:p14="http://schemas.microsoft.com/office/powerpoint/2010/main" val="2615312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ample Char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948236" y="684556"/>
            <a:ext cx="8405564" cy="1325563"/>
          </a:xfrm>
        </p:spPr>
        <p:txBody>
          <a:bodyPr/>
          <a:lstStyle>
            <a:lvl1pPr>
              <a:defRPr/>
            </a:lvl1pPr>
          </a:lstStyle>
          <a:p>
            <a:r>
              <a:rPr lang="en-US" dirty="0"/>
              <a:t>Sample Chart</a:t>
            </a:r>
          </a:p>
        </p:txBody>
      </p:sp>
      <p:sp>
        <p:nvSpPr>
          <p:cNvPr id="7" name="Picture Placeholder 5">
            <a:extLst>
              <a:ext uri="{FF2B5EF4-FFF2-40B4-BE49-F238E27FC236}">
                <a16:creationId xmlns:a16="http://schemas.microsoft.com/office/drawing/2014/main" id="{595FD3CF-0E50-4879-86E4-361280618F01}"/>
              </a:ext>
            </a:extLst>
          </p:cNvPr>
          <p:cNvSpPr>
            <a:spLocks noGrp="1"/>
          </p:cNvSpPr>
          <p:nvPr>
            <p:ph type="pic" sz="quarter" idx="13"/>
          </p:nvPr>
        </p:nvSpPr>
        <p:spPr>
          <a:xfrm>
            <a:off x="662236" y="204337"/>
            <a:ext cx="2286000" cy="2286000"/>
          </a:xfrm>
        </p:spPr>
      </p:sp>
    </p:spTree>
    <p:extLst>
      <p:ext uri="{BB962C8B-B14F-4D97-AF65-F5344CB8AC3E}">
        <p14:creationId xmlns:p14="http://schemas.microsoft.com/office/powerpoint/2010/main" val="683415116"/>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Section Header - To Do, Action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itle 1"/>
          <p:cNvSpPr>
            <a:spLocks noGrp="1"/>
          </p:cNvSpPr>
          <p:nvPr>
            <p:ph type="title"/>
          </p:nvPr>
        </p:nvSpPr>
        <p:spPr>
          <a:xfrm>
            <a:off x="2740926" y="3422223"/>
            <a:ext cx="8668602" cy="1325563"/>
          </a:xfrm>
        </p:spPr>
        <p:txBody>
          <a:bodyPr>
            <a:normAutofit/>
          </a:bodyPr>
          <a:lstStyle>
            <a:lvl1pPr>
              <a:defRPr sz="4400">
                <a:solidFill>
                  <a:schemeClr val="bg1"/>
                </a:solidFill>
              </a:defRPr>
            </a:lvl1pPr>
          </a:lstStyle>
          <a:p>
            <a:r>
              <a:rPr lang="en-US" dirty="0"/>
              <a:t>Click to edit Master title style</a:t>
            </a:r>
          </a:p>
        </p:txBody>
      </p:sp>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23466" y="3119924"/>
            <a:ext cx="1917460" cy="1930159"/>
          </a:xfrm>
          <a:prstGeom prst="rect">
            <a:avLst/>
          </a:prstGeom>
        </p:spPr>
      </p:pic>
    </p:spTree>
    <p:extLst>
      <p:ext uri="{BB962C8B-B14F-4D97-AF65-F5344CB8AC3E}">
        <p14:creationId xmlns:p14="http://schemas.microsoft.com/office/powerpoint/2010/main" val="355685036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To Do, Action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817535" y="676411"/>
            <a:ext cx="8536265" cy="1325563"/>
          </a:xfrm>
        </p:spPr>
        <p:txBody>
          <a:bodyPr/>
          <a:lstStyle/>
          <a:p>
            <a:r>
              <a:rPr lang="en-US" dirty="0"/>
              <a:t>Click to edit Master title style</a:t>
            </a:r>
          </a:p>
        </p:txBody>
      </p:sp>
      <p:sp>
        <p:nvSpPr>
          <p:cNvPr id="3" name="Content Placeholder 2"/>
          <p:cNvSpPr>
            <a:spLocks noGrp="1"/>
          </p:cNvSpPr>
          <p:nvPr>
            <p:ph idx="1"/>
          </p:nvPr>
        </p:nvSpPr>
        <p:spPr>
          <a:xfrm>
            <a:off x="838200" y="2483893"/>
            <a:ext cx="10515600" cy="4148920"/>
          </a:xfrm>
        </p:spPr>
        <p:txBody>
          <a:bodyPr/>
          <a:lstStyle/>
          <a:p>
            <a:pPr lvl="0"/>
            <a:r>
              <a:rPr lang="en-US" dirty="0"/>
              <a:t>Click to edit Master text styles</a:t>
            </a:r>
          </a:p>
          <a:p>
            <a:pPr lvl="1"/>
            <a:r>
              <a:rPr lang="en-US" dirty="0"/>
              <a:t>Second level</a:t>
            </a:r>
          </a:p>
          <a:p>
            <a:pPr lvl="2"/>
            <a:r>
              <a:rPr lang="en-US" dirty="0"/>
              <a:t>Third level</a:t>
            </a:r>
          </a:p>
        </p:txBody>
      </p:sp>
      <p:pic>
        <p:nvPicPr>
          <p:cNvPr id="5"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00075" y="374112"/>
            <a:ext cx="1917460" cy="1930159"/>
          </a:xfrm>
          <a:prstGeom prst="rect">
            <a:avLst/>
          </a:prstGeom>
        </p:spPr>
      </p:pic>
    </p:spTree>
    <p:extLst>
      <p:ext uri="{BB962C8B-B14F-4D97-AF65-F5344CB8AC3E}">
        <p14:creationId xmlns:p14="http://schemas.microsoft.com/office/powerpoint/2010/main" val="1371542034"/>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Section Header - QI, Antipsychotic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itle 1"/>
          <p:cNvSpPr>
            <a:spLocks noGrp="1"/>
          </p:cNvSpPr>
          <p:nvPr>
            <p:ph type="title"/>
          </p:nvPr>
        </p:nvSpPr>
        <p:spPr>
          <a:xfrm>
            <a:off x="2740926" y="3422223"/>
            <a:ext cx="8668602" cy="1325563"/>
          </a:xfrm>
        </p:spPr>
        <p:txBody>
          <a:bodyPr>
            <a:normAutofit/>
          </a:bodyPr>
          <a:lstStyle>
            <a:lvl1pPr>
              <a:defRPr sz="4400">
                <a:solidFill>
                  <a:schemeClr val="bg1"/>
                </a:solidFill>
              </a:defRPr>
            </a:lvl1pPr>
          </a:lstStyle>
          <a:p>
            <a:r>
              <a:rPr lang="en-US" dirty="0"/>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0767" y="3113575"/>
            <a:ext cx="1930159" cy="1942857"/>
          </a:xfrm>
          <a:prstGeom prst="rect">
            <a:avLst/>
          </a:prstGeom>
        </p:spPr>
      </p:pic>
    </p:spTree>
    <p:extLst>
      <p:ext uri="{BB962C8B-B14F-4D97-AF65-F5344CB8AC3E}">
        <p14:creationId xmlns:p14="http://schemas.microsoft.com/office/powerpoint/2010/main" val="1401472274"/>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QI - Antipsychotic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817535" y="676411"/>
            <a:ext cx="8536265" cy="1325563"/>
          </a:xfrm>
        </p:spPr>
        <p:txBody>
          <a:bodyPr/>
          <a:lstStyle/>
          <a:p>
            <a:r>
              <a:rPr lang="en-US" dirty="0"/>
              <a:t>Click to edit Master title style</a:t>
            </a:r>
          </a:p>
        </p:txBody>
      </p:sp>
      <p:sp>
        <p:nvSpPr>
          <p:cNvPr id="3" name="Content Placeholder 2"/>
          <p:cNvSpPr>
            <a:spLocks noGrp="1"/>
          </p:cNvSpPr>
          <p:nvPr>
            <p:ph idx="1"/>
          </p:nvPr>
        </p:nvSpPr>
        <p:spPr>
          <a:xfrm>
            <a:off x="838200" y="2483893"/>
            <a:ext cx="10515600" cy="4148920"/>
          </a:xfrm>
        </p:spPr>
        <p:txBody>
          <a:bodyPr/>
          <a:lstStyle/>
          <a:p>
            <a:pPr lvl="0"/>
            <a:r>
              <a:rPr lang="en-US" dirty="0"/>
              <a:t>Click to edit Master text styles</a:t>
            </a:r>
          </a:p>
          <a:p>
            <a:pPr lvl="1"/>
            <a:r>
              <a:rPr lang="en-US" dirty="0"/>
              <a:t>Second level</a:t>
            </a:r>
          </a:p>
          <a:p>
            <a:pPr lvl="2"/>
            <a:r>
              <a:rPr lang="en-US" dirty="0"/>
              <a:t>Third level</a:t>
            </a:r>
          </a:p>
        </p:txBody>
      </p:sp>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87376" y="367763"/>
            <a:ext cx="1930159" cy="1942857"/>
          </a:xfrm>
          <a:prstGeom prst="rect">
            <a:avLst/>
          </a:prstGeom>
        </p:spPr>
      </p:pic>
    </p:spTree>
    <p:extLst>
      <p:ext uri="{BB962C8B-B14F-4D97-AF65-F5344CB8AC3E}">
        <p14:creationId xmlns:p14="http://schemas.microsoft.com/office/powerpoint/2010/main" val="682443764"/>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Section Header - QI, Customer Satisfac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itle 1"/>
          <p:cNvSpPr>
            <a:spLocks noGrp="1"/>
          </p:cNvSpPr>
          <p:nvPr>
            <p:ph type="title"/>
          </p:nvPr>
        </p:nvSpPr>
        <p:spPr>
          <a:xfrm>
            <a:off x="2740926" y="3422223"/>
            <a:ext cx="8668602" cy="1325563"/>
          </a:xfrm>
        </p:spPr>
        <p:txBody>
          <a:bodyPr>
            <a:normAutofit/>
          </a:bodyPr>
          <a:lstStyle>
            <a:lvl1pPr>
              <a:defRPr sz="4400">
                <a:solidFill>
                  <a:schemeClr val="bg1"/>
                </a:solidFill>
              </a:defRPr>
            </a:lvl1pPr>
          </a:lstStyle>
          <a:p>
            <a:r>
              <a:rPr lang="en-US" dirty="0"/>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98069" y="3113575"/>
            <a:ext cx="1942857" cy="1942857"/>
          </a:xfrm>
          <a:prstGeom prst="rect">
            <a:avLst/>
          </a:prstGeom>
        </p:spPr>
      </p:pic>
    </p:spTree>
    <p:extLst>
      <p:ext uri="{BB962C8B-B14F-4D97-AF65-F5344CB8AC3E}">
        <p14:creationId xmlns:p14="http://schemas.microsoft.com/office/powerpoint/2010/main" val="132855969"/>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QI - Customer Satisfac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817535" y="676411"/>
            <a:ext cx="8536265" cy="1325563"/>
          </a:xfrm>
        </p:spPr>
        <p:txBody>
          <a:bodyPr/>
          <a:lstStyle/>
          <a:p>
            <a:r>
              <a:rPr lang="en-US" dirty="0"/>
              <a:t>Click to edit Master title style</a:t>
            </a:r>
          </a:p>
        </p:txBody>
      </p:sp>
      <p:sp>
        <p:nvSpPr>
          <p:cNvPr id="3" name="Content Placeholder 2"/>
          <p:cNvSpPr>
            <a:spLocks noGrp="1"/>
          </p:cNvSpPr>
          <p:nvPr>
            <p:ph idx="1"/>
          </p:nvPr>
        </p:nvSpPr>
        <p:spPr>
          <a:xfrm>
            <a:off x="838200" y="2483893"/>
            <a:ext cx="10515600" cy="4148920"/>
          </a:xfrm>
        </p:spPr>
        <p:txBody>
          <a:bodyPr/>
          <a:lstStyle/>
          <a:p>
            <a:pPr lvl="0"/>
            <a:r>
              <a:rPr lang="en-US" dirty="0"/>
              <a:t>Click to edit Master text styles</a:t>
            </a:r>
          </a:p>
          <a:p>
            <a:pPr lvl="1"/>
            <a:r>
              <a:rPr lang="en-US" dirty="0"/>
              <a:t>Second level</a:t>
            </a:r>
          </a:p>
          <a:p>
            <a:pPr lvl="2"/>
            <a:r>
              <a:rPr lang="en-US" dirty="0"/>
              <a:t>Third level</a:t>
            </a:r>
          </a:p>
        </p:txBody>
      </p:sp>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74678" y="367763"/>
            <a:ext cx="1942857" cy="1942857"/>
          </a:xfrm>
          <a:prstGeom prst="rect">
            <a:avLst/>
          </a:prstGeom>
        </p:spPr>
      </p:pic>
    </p:spTree>
    <p:extLst>
      <p:ext uri="{BB962C8B-B14F-4D97-AF65-F5344CB8AC3E}">
        <p14:creationId xmlns:p14="http://schemas.microsoft.com/office/powerpoint/2010/main" val="3256828337"/>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Section Header - QI, Functional Outcom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itle 1"/>
          <p:cNvSpPr>
            <a:spLocks noGrp="1"/>
          </p:cNvSpPr>
          <p:nvPr>
            <p:ph type="title"/>
          </p:nvPr>
        </p:nvSpPr>
        <p:spPr>
          <a:xfrm>
            <a:off x="2740926" y="3422223"/>
            <a:ext cx="8668602" cy="1325563"/>
          </a:xfrm>
        </p:spPr>
        <p:txBody>
          <a:bodyPr>
            <a:normAutofit/>
          </a:bodyPr>
          <a:lstStyle>
            <a:lvl1pPr>
              <a:defRPr sz="4400">
                <a:solidFill>
                  <a:schemeClr val="bg1"/>
                </a:solidFill>
              </a:defRPr>
            </a:lvl1pPr>
          </a:lstStyle>
          <a:p>
            <a:r>
              <a:rPr lang="en-US" dirty="0"/>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98069" y="3113575"/>
            <a:ext cx="1942857" cy="1942857"/>
          </a:xfrm>
          <a:prstGeom prst="rect">
            <a:avLst/>
          </a:prstGeom>
        </p:spPr>
      </p:pic>
    </p:spTree>
    <p:extLst>
      <p:ext uri="{BB962C8B-B14F-4D97-AF65-F5344CB8AC3E}">
        <p14:creationId xmlns:p14="http://schemas.microsoft.com/office/powerpoint/2010/main" val="3868128487"/>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QI - Functional Outcom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817535" y="676411"/>
            <a:ext cx="8536265" cy="1325563"/>
          </a:xfrm>
        </p:spPr>
        <p:txBody>
          <a:bodyPr/>
          <a:lstStyle/>
          <a:p>
            <a:r>
              <a:rPr lang="en-US" dirty="0"/>
              <a:t>Click to edit Master title style</a:t>
            </a:r>
          </a:p>
        </p:txBody>
      </p:sp>
      <p:sp>
        <p:nvSpPr>
          <p:cNvPr id="3" name="Content Placeholder 2"/>
          <p:cNvSpPr>
            <a:spLocks noGrp="1"/>
          </p:cNvSpPr>
          <p:nvPr>
            <p:ph idx="1"/>
          </p:nvPr>
        </p:nvSpPr>
        <p:spPr>
          <a:xfrm>
            <a:off x="838200" y="2483893"/>
            <a:ext cx="10515600" cy="4148920"/>
          </a:xfrm>
        </p:spPr>
        <p:txBody>
          <a:bodyPr/>
          <a:lstStyle/>
          <a:p>
            <a:pPr lvl="0"/>
            <a:r>
              <a:rPr lang="en-US" dirty="0"/>
              <a:t>Click to edit Master text styles</a:t>
            </a:r>
          </a:p>
          <a:p>
            <a:pPr lvl="1"/>
            <a:r>
              <a:rPr lang="en-US" dirty="0"/>
              <a:t>Second level</a:t>
            </a:r>
          </a:p>
          <a:p>
            <a:pPr lvl="2"/>
            <a:r>
              <a:rPr lang="en-US" dirty="0"/>
              <a:t>Third level</a:t>
            </a:r>
          </a:p>
        </p:txBody>
      </p:sp>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74678" y="367763"/>
            <a:ext cx="1942857" cy="1942857"/>
          </a:xfrm>
          <a:prstGeom prst="rect">
            <a:avLst/>
          </a:prstGeom>
        </p:spPr>
      </p:pic>
    </p:spTree>
    <p:extLst>
      <p:ext uri="{BB962C8B-B14F-4D97-AF65-F5344CB8AC3E}">
        <p14:creationId xmlns:p14="http://schemas.microsoft.com/office/powerpoint/2010/main" val="493843589"/>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Section Header - QI, Hospitalization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itle 1"/>
          <p:cNvSpPr>
            <a:spLocks noGrp="1"/>
          </p:cNvSpPr>
          <p:nvPr>
            <p:ph type="title"/>
          </p:nvPr>
        </p:nvSpPr>
        <p:spPr>
          <a:xfrm>
            <a:off x="2740926" y="3422223"/>
            <a:ext cx="8668602" cy="1325563"/>
          </a:xfrm>
        </p:spPr>
        <p:txBody>
          <a:bodyPr>
            <a:normAutofit/>
          </a:bodyPr>
          <a:lstStyle>
            <a:lvl1pPr>
              <a:defRPr sz="4400">
                <a:solidFill>
                  <a:schemeClr val="bg1"/>
                </a:solidFill>
              </a:defRPr>
            </a:lvl1pPr>
          </a:lstStyle>
          <a:p>
            <a:r>
              <a:rPr lang="en-US" dirty="0"/>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98069" y="3113575"/>
            <a:ext cx="1942857" cy="1942857"/>
          </a:xfrm>
          <a:prstGeom prst="rect">
            <a:avLst/>
          </a:prstGeom>
        </p:spPr>
      </p:pic>
    </p:spTree>
    <p:extLst>
      <p:ext uri="{BB962C8B-B14F-4D97-AF65-F5344CB8AC3E}">
        <p14:creationId xmlns:p14="http://schemas.microsoft.com/office/powerpoint/2010/main" val="3528504756"/>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QI - Hospitalization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817535" y="676411"/>
            <a:ext cx="8536265" cy="1325563"/>
          </a:xfrm>
        </p:spPr>
        <p:txBody>
          <a:bodyPr/>
          <a:lstStyle/>
          <a:p>
            <a:r>
              <a:rPr lang="en-US" dirty="0"/>
              <a:t>Click to edit Master title style</a:t>
            </a:r>
          </a:p>
        </p:txBody>
      </p:sp>
      <p:sp>
        <p:nvSpPr>
          <p:cNvPr id="3" name="Content Placeholder 2"/>
          <p:cNvSpPr>
            <a:spLocks noGrp="1"/>
          </p:cNvSpPr>
          <p:nvPr>
            <p:ph idx="1"/>
          </p:nvPr>
        </p:nvSpPr>
        <p:spPr>
          <a:xfrm>
            <a:off x="838200" y="2483893"/>
            <a:ext cx="10515600" cy="4148920"/>
          </a:xfrm>
        </p:spPr>
        <p:txBody>
          <a:bodyPr/>
          <a:lstStyle/>
          <a:p>
            <a:pPr lvl="0"/>
            <a:r>
              <a:rPr lang="en-US" dirty="0"/>
              <a:t>Click to edit Master text styles</a:t>
            </a:r>
          </a:p>
          <a:p>
            <a:pPr lvl="1"/>
            <a:r>
              <a:rPr lang="en-US" dirty="0"/>
              <a:t>Second level</a:t>
            </a:r>
          </a:p>
          <a:p>
            <a:pPr lvl="2"/>
            <a:r>
              <a:rPr lang="en-US" dirty="0"/>
              <a:t>Third level</a:t>
            </a:r>
          </a:p>
        </p:txBody>
      </p:sp>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74678" y="367763"/>
            <a:ext cx="1942857" cy="1942857"/>
          </a:xfrm>
          <a:prstGeom prst="rect">
            <a:avLst/>
          </a:prstGeom>
        </p:spPr>
      </p:pic>
    </p:spTree>
    <p:extLst>
      <p:ext uri="{BB962C8B-B14F-4D97-AF65-F5344CB8AC3E}">
        <p14:creationId xmlns:p14="http://schemas.microsoft.com/office/powerpoint/2010/main" val="34555518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124200" y="657259"/>
            <a:ext cx="8405564" cy="1325563"/>
          </a:xfrm>
        </p:spPr>
        <p:txBody>
          <a:bodyPr/>
          <a:lstStyle/>
          <a:p>
            <a:r>
              <a:rPr lang="en-US" dirty="0"/>
              <a:t>Click to edit Master title style</a:t>
            </a:r>
          </a:p>
        </p:txBody>
      </p:sp>
      <p:sp>
        <p:nvSpPr>
          <p:cNvPr id="3" name="Content Placeholder 2"/>
          <p:cNvSpPr>
            <a:spLocks noGrp="1"/>
          </p:cNvSpPr>
          <p:nvPr>
            <p:ph sz="half" idx="1"/>
          </p:nvPr>
        </p:nvSpPr>
        <p:spPr>
          <a:xfrm>
            <a:off x="838200" y="2651125"/>
            <a:ext cx="5181600" cy="3525838"/>
          </a:xfrm>
        </p:spPr>
        <p:txBody>
          <a:bodyPr/>
          <a:lstStyle>
            <a:lvl4pPr marL="1371600" indent="0">
              <a:buNone/>
              <a:defRPr/>
            </a:lvl4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6172200" y="2651125"/>
            <a:ext cx="5181600" cy="3525838"/>
          </a:xfrm>
        </p:spPr>
        <p:txBody>
          <a:bodyPr/>
          <a:lstStyle/>
          <a:p>
            <a:pPr lvl="0"/>
            <a:r>
              <a:rPr lang="en-US" dirty="0"/>
              <a:t>Click to edit Master text styles</a:t>
            </a:r>
          </a:p>
          <a:p>
            <a:pPr lvl="1"/>
            <a:r>
              <a:rPr lang="en-US" dirty="0"/>
              <a:t>Second level</a:t>
            </a:r>
          </a:p>
          <a:p>
            <a:pPr lvl="2"/>
            <a:r>
              <a:rPr lang="en-US" dirty="0"/>
              <a:t>Third level</a:t>
            </a:r>
          </a:p>
        </p:txBody>
      </p:sp>
      <p:sp>
        <p:nvSpPr>
          <p:cNvPr id="8" name="Picture Placeholder 5">
            <a:extLst>
              <a:ext uri="{FF2B5EF4-FFF2-40B4-BE49-F238E27FC236}">
                <a16:creationId xmlns:a16="http://schemas.microsoft.com/office/drawing/2014/main" id="{595FD3CF-0E50-4879-86E4-361280618F01}"/>
              </a:ext>
            </a:extLst>
          </p:cNvPr>
          <p:cNvSpPr>
            <a:spLocks noGrp="1"/>
          </p:cNvSpPr>
          <p:nvPr>
            <p:ph type="pic" sz="quarter" idx="13"/>
          </p:nvPr>
        </p:nvSpPr>
        <p:spPr>
          <a:xfrm>
            <a:off x="838200" y="177041"/>
            <a:ext cx="2286000" cy="2286000"/>
          </a:xfrm>
        </p:spPr>
      </p:sp>
    </p:spTree>
    <p:extLst>
      <p:ext uri="{BB962C8B-B14F-4D97-AF65-F5344CB8AC3E}">
        <p14:creationId xmlns:p14="http://schemas.microsoft.com/office/powerpoint/2010/main" val="4265075494"/>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Section Header - QI, Hospitalizations_2">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itle 1"/>
          <p:cNvSpPr>
            <a:spLocks noGrp="1"/>
          </p:cNvSpPr>
          <p:nvPr>
            <p:ph type="title"/>
          </p:nvPr>
        </p:nvSpPr>
        <p:spPr>
          <a:xfrm>
            <a:off x="2740926" y="3422223"/>
            <a:ext cx="8668602" cy="1325563"/>
          </a:xfrm>
        </p:spPr>
        <p:txBody>
          <a:bodyPr>
            <a:normAutofit/>
          </a:bodyPr>
          <a:lstStyle>
            <a:lvl1pPr>
              <a:defRPr sz="4400">
                <a:solidFill>
                  <a:schemeClr val="bg1"/>
                </a:solidFill>
              </a:defRPr>
            </a:lvl1pPr>
          </a:lstStyle>
          <a:p>
            <a:r>
              <a:rPr lang="en-US" dirty="0"/>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0767" y="3113575"/>
            <a:ext cx="1930159" cy="1942857"/>
          </a:xfrm>
          <a:prstGeom prst="rect">
            <a:avLst/>
          </a:prstGeom>
        </p:spPr>
      </p:pic>
    </p:spTree>
    <p:extLst>
      <p:ext uri="{BB962C8B-B14F-4D97-AF65-F5344CB8AC3E}">
        <p14:creationId xmlns:p14="http://schemas.microsoft.com/office/powerpoint/2010/main" val="1918197275"/>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QI - Hospitalizations_2">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817535" y="676411"/>
            <a:ext cx="8536265" cy="1325563"/>
          </a:xfrm>
        </p:spPr>
        <p:txBody>
          <a:bodyPr/>
          <a:lstStyle/>
          <a:p>
            <a:r>
              <a:rPr lang="en-US" dirty="0"/>
              <a:t>Click to edit Master title style</a:t>
            </a:r>
          </a:p>
        </p:txBody>
      </p:sp>
      <p:sp>
        <p:nvSpPr>
          <p:cNvPr id="3" name="Content Placeholder 2"/>
          <p:cNvSpPr>
            <a:spLocks noGrp="1"/>
          </p:cNvSpPr>
          <p:nvPr>
            <p:ph idx="1"/>
          </p:nvPr>
        </p:nvSpPr>
        <p:spPr>
          <a:xfrm>
            <a:off x="838200" y="2483893"/>
            <a:ext cx="10515600" cy="4148920"/>
          </a:xfrm>
        </p:spPr>
        <p:txBody>
          <a:bodyPr/>
          <a:lstStyle/>
          <a:p>
            <a:pPr lvl="0"/>
            <a:r>
              <a:rPr lang="en-US" dirty="0"/>
              <a:t>Click to edit Master text styles</a:t>
            </a:r>
          </a:p>
          <a:p>
            <a:pPr lvl="1"/>
            <a:r>
              <a:rPr lang="en-US" dirty="0"/>
              <a:t>Second level</a:t>
            </a:r>
          </a:p>
          <a:p>
            <a:pPr lvl="2"/>
            <a:r>
              <a:rPr lang="en-US" dirty="0"/>
              <a:t>Third level</a:t>
            </a:r>
          </a:p>
        </p:txBody>
      </p:sp>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87376" y="367763"/>
            <a:ext cx="1930159" cy="1942857"/>
          </a:xfrm>
          <a:prstGeom prst="rect">
            <a:avLst/>
          </a:prstGeom>
        </p:spPr>
      </p:pic>
    </p:spTree>
    <p:extLst>
      <p:ext uri="{BB962C8B-B14F-4D97-AF65-F5344CB8AC3E}">
        <p14:creationId xmlns:p14="http://schemas.microsoft.com/office/powerpoint/2010/main" val="2358757212"/>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Section Header - Residents, Bed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itle 1"/>
          <p:cNvSpPr>
            <a:spLocks noGrp="1"/>
          </p:cNvSpPr>
          <p:nvPr>
            <p:ph type="title"/>
          </p:nvPr>
        </p:nvSpPr>
        <p:spPr>
          <a:xfrm>
            <a:off x="2740926" y="3422223"/>
            <a:ext cx="8668602" cy="1325563"/>
          </a:xfrm>
        </p:spPr>
        <p:txBody>
          <a:bodyPr>
            <a:normAutofit/>
          </a:bodyPr>
          <a:lstStyle>
            <a:lvl1pPr>
              <a:defRPr sz="4400">
                <a:solidFill>
                  <a:schemeClr val="bg1"/>
                </a:solidFill>
              </a:defRPr>
            </a:lvl1pPr>
          </a:lstStyle>
          <a:p>
            <a:r>
              <a:rPr lang="en-US" dirty="0"/>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98069" y="3113575"/>
            <a:ext cx="1942857" cy="1942857"/>
          </a:xfrm>
          <a:prstGeom prst="rect">
            <a:avLst/>
          </a:prstGeom>
        </p:spPr>
      </p:pic>
    </p:spTree>
    <p:extLst>
      <p:ext uri="{BB962C8B-B14F-4D97-AF65-F5344CB8AC3E}">
        <p14:creationId xmlns:p14="http://schemas.microsoft.com/office/powerpoint/2010/main" val="4093093678"/>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QI - Residents, Bed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817535" y="676411"/>
            <a:ext cx="8536265" cy="1325563"/>
          </a:xfrm>
        </p:spPr>
        <p:txBody>
          <a:bodyPr/>
          <a:lstStyle/>
          <a:p>
            <a:r>
              <a:rPr lang="en-US" dirty="0"/>
              <a:t>Click to edit Master title style</a:t>
            </a:r>
          </a:p>
        </p:txBody>
      </p:sp>
      <p:sp>
        <p:nvSpPr>
          <p:cNvPr id="3" name="Content Placeholder 2"/>
          <p:cNvSpPr>
            <a:spLocks noGrp="1"/>
          </p:cNvSpPr>
          <p:nvPr>
            <p:ph idx="1"/>
          </p:nvPr>
        </p:nvSpPr>
        <p:spPr>
          <a:xfrm>
            <a:off x="838200" y="2483893"/>
            <a:ext cx="10515600" cy="4148920"/>
          </a:xfrm>
        </p:spPr>
        <p:txBody>
          <a:bodyPr/>
          <a:lstStyle/>
          <a:p>
            <a:pPr lvl="0"/>
            <a:r>
              <a:rPr lang="en-US" dirty="0"/>
              <a:t>Click to edit Master text styles</a:t>
            </a:r>
          </a:p>
          <a:p>
            <a:pPr lvl="1"/>
            <a:r>
              <a:rPr lang="en-US" dirty="0"/>
              <a:t>Second level</a:t>
            </a:r>
          </a:p>
          <a:p>
            <a:pPr lvl="2"/>
            <a:r>
              <a:rPr lang="en-US" dirty="0"/>
              <a:t>Third level</a:t>
            </a:r>
          </a:p>
        </p:txBody>
      </p:sp>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74678" y="367763"/>
            <a:ext cx="1942857" cy="1942857"/>
          </a:xfrm>
          <a:prstGeom prst="rect">
            <a:avLst/>
          </a:prstGeom>
        </p:spPr>
      </p:pic>
    </p:spTree>
    <p:extLst>
      <p:ext uri="{BB962C8B-B14F-4D97-AF65-F5344CB8AC3E}">
        <p14:creationId xmlns:p14="http://schemas.microsoft.com/office/powerpoint/2010/main" val="2073434881"/>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Section Header - Staff Stability, Caregiving, Workforc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itle 1"/>
          <p:cNvSpPr>
            <a:spLocks noGrp="1"/>
          </p:cNvSpPr>
          <p:nvPr>
            <p:ph type="title"/>
          </p:nvPr>
        </p:nvSpPr>
        <p:spPr>
          <a:xfrm>
            <a:off x="2740926" y="3422223"/>
            <a:ext cx="8668602" cy="1325563"/>
          </a:xfrm>
        </p:spPr>
        <p:txBody>
          <a:bodyPr>
            <a:normAutofit/>
          </a:bodyPr>
          <a:lstStyle>
            <a:lvl1pPr>
              <a:defRPr sz="4400">
                <a:solidFill>
                  <a:schemeClr val="bg1"/>
                </a:solidFill>
              </a:defRPr>
            </a:lvl1pPr>
          </a:lstStyle>
          <a:p>
            <a:r>
              <a:rPr lang="en-US" dirty="0"/>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0767" y="3113575"/>
            <a:ext cx="1930159" cy="1942857"/>
          </a:xfrm>
          <a:prstGeom prst="rect">
            <a:avLst/>
          </a:prstGeom>
        </p:spPr>
      </p:pic>
    </p:spTree>
    <p:extLst>
      <p:ext uri="{BB962C8B-B14F-4D97-AF65-F5344CB8AC3E}">
        <p14:creationId xmlns:p14="http://schemas.microsoft.com/office/powerpoint/2010/main" val="2583117099"/>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Staff Stability, Caregiving, Workforc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817535" y="676411"/>
            <a:ext cx="8536265" cy="1325563"/>
          </a:xfrm>
        </p:spPr>
        <p:txBody>
          <a:bodyPr/>
          <a:lstStyle/>
          <a:p>
            <a:r>
              <a:rPr lang="en-US" dirty="0"/>
              <a:t>Click to edit Master title style</a:t>
            </a:r>
          </a:p>
        </p:txBody>
      </p:sp>
      <p:sp>
        <p:nvSpPr>
          <p:cNvPr id="3" name="Content Placeholder 2"/>
          <p:cNvSpPr>
            <a:spLocks noGrp="1"/>
          </p:cNvSpPr>
          <p:nvPr>
            <p:ph idx="1"/>
          </p:nvPr>
        </p:nvSpPr>
        <p:spPr>
          <a:xfrm>
            <a:off x="838200" y="2483893"/>
            <a:ext cx="10515600" cy="4148920"/>
          </a:xfrm>
        </p:spPr>
        <p:txBody>
          <a:bodyPr/>
          <a:lstStyle/>
          <a:p>
            <a:pPr lvl="0"/>
            <a:r>
              <a:rPr lang="en-US" dirty="0"/>
              <a:t>Click to edit Master text styles</a:t>
            </a:r>
          </a:p>
          <a:p>
            <a:pPr lvl="1"/>
            <a:r>
              <a:rPr lang="en-US" dirty="0"/>
              <a:t>Second level</a:t>
            </a:r>
          </a:p>
          <a:p>
            <a:pPr lvl="2"/>
            <a:r>
              <a:rPr lang="en-US" dirty="0"/>
              <a:t>Third level</a:t>
            </a:r>
          </a:p>
        </p:txBody>
      </p:sp>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87376" y="367763"/>
            <a:ext cx="1930159" cy="1942857"/>
          </a:xfrm>
          <a:prstGeom prst="rect">
            <a:avLst/>
          </a:prstGeom>
        </p:spPr>
      </p:pic>
    </p:spTree>
    <p:extLst>
      <p:ext uri="{BB962C8B-B14F-4D97-AF65-F5344CB8AC3E}">
        <p14:creationId xmlns:p14="http://schemas.microsoft.com/office/powerpoint/2010/main" val="1435987599"/>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Custom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255799" y="1440088"/>
            <a:ext cx="10058400" cy="3939540"/>
          </a:xfrm>
          <a:prstGeom prst="rect">
            <a:avLst/>
          </a:prstGeom>
        </p:spPr>
      </p:pic>
    </p:spTree>
    <p:extLst>
      <p:ext uri="{BB962C8B-B14F-4D97-AF65-F5344CB8AC3E}">
        <p14:creationId xmlns:p14="http://schemas.microsoft.com/office/powerpoint/2010/main" val="11614430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ris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124200" y="657259"/>
            <a:ext cx="8231188" cy="1325563"/>
          </a:xfrm>
        </p:spPr>
        <p:txBody>
          <a:bodyPr/>
          <a:lstStyle/>
          <a:p>
            <a:r>
              <a:rPr lang="en-US" dirty="0"/>
              <a:t>Click to edit Master title style</a:t>
            </a:r>
          </a:p>
        </p:txBody>
      </p:sp>
      <p:sp>
        <p:nvSpPr>
          <p:cNvPr id="3" name="Text Placeholder 2"/>
          <p:cNvSpPr>
            <a:spLocks noGrp="1"/>
          </p:cNvSpPr>
          <p:nvPr>
            <p:ph type="body" idx="1"/>
          </p:nvPr>
        </p:nvSpPr>
        <p:spPr>
          <a:xfrm>
            <a:off x="839788" y="2527324"/>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839788" y="3384645"/>
            <a:ext cx="5157787" cy="2805018"/>
          </a:xfrm>
        </p:spPr>
        <p:txBody>
          <a:bodyPr/>
          <a:lstStyle/>
          <a:p>
            <a:pPr lvl="0"/>
            <a:r>
              <a:rPr lang="en-US" dirty="0"/>
              <a:t>Click to edit Master text styles</a:t>
            </a:r>
          </a:p>
          <a:p>
            <a:pPr lvl="1"/>
            <a:r>
              <a:rPr lang="en-US" dirty="0"/>
              <a:t>Second level</a:t>
            </a:r>
          </a:p>
          <a:p>
            <a:pPr lvl="2"/>
            <a:r>
              <a:rPr lang="en-US" dirty="0"/>
              <a:t>Third level</a:t>
            </a:r>
          </a:p>
        </p:txBody>
      </p:sp>
      <p:sp>
        <p:nvSpPr>
          <p:cNvPr id="5" name="Text Placeholder 4"/>
          <p:cNvSpPr>
            <a:spLocks noGrp="1"/>
          </p:cNvSpPr>
          <p:nvPr>
            <p:ph type="body" sz="quarter" idx="3"/>
          </p:nvPr>
        </p:nvSpPr>
        <p:spPr>
          <a:xfrm>
            <a:off x="6172200" y="2531281"/>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172200" y="3384645"/>
            <a:ext cx="5183188" cy="2805017"/>
          </a:xfrm>
        </p:spPr>
        <p:txBody>
          <a:bodyPr/>
          <a:lstStyle/>
          <a:p>
            <a:pPr lvl="0"/>
            <a:r>
              <a:rPr lang="en-US" dirty="0"/>
              <a:t>Click to edit Master text styles</a:t>
            </a:r>
          </a:p>
          <a:p>
            <a:pPr lvl="1"/>
            <a:r>
              <a:rPr lang="en-US" dirty="0"/>
              <a:t>Second level</a:t>
            </a:r>
          </a:p>
          <a:p>
            <a:pPr lvl="2"/>
            <a:r>
              <a:rPr lang="en-US" dirty="0"/>
              <a:t>Third level</a:t>
            </a:r>
          </a:p>
        </p:txBody>
      </p:sp>
      <p:sp>
        <p:nvSpPr>
          <p:cNvPr id="10" name="Picture Placeholder 5">
            <a:extLst>
              <a:ext uri="{FF2B5EF4-FFF2-40B4-BE49-F238E27FC236}">
                <a16:creationId xmlns:a16="http://schemas.microsoft.com/office/drawing/2014/main" id="{595FD3CF-0E50-4879-86E4-361280618F01}"/>
              </a:ext>
            </a:extLst>
          </p:cNvPr>
          <p:cNvSpPr>
            <a:spLocks noGrp="1"/>
          </p:cNvSpPr>
          <p:nvPr>
            <p:ph type="pic" sz="quarter" idx="13"/>
          </p:nvPr>
        </p:nvSpPr>
        <p:spPr>
          <a:xfrm>
            <a:off x="838200" y="177041"/>
            <a:ext cx="2286000" cy="2286000"/>
          </a:xfrm>
        </p:spPr>
      </p:sp>
    </p:spTree>
    <p:extLst>
      <p:ext uri="{BB962C8B-B14F-4D97-AF65-F5344CB8AC3E}">
        <p14:creationId xmlns:p14="http://schemas.microsoft.com/office/powerpoint/2010/main" val="8334098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Picture Placeholder 8">
            <a:extLst>
              <a:ext uri="{FF2B5EF4-FFF2-40B4-BE49-F238E27FC236}">
                <a16:creationId xmlns:a16="http://schemas.microsoft.com/office/drawing/2014/main" id="{736C6902-91EF-4E7E-9BCD-920B03F0170F}"/>
              </a:ext>
            </a:extLst>
          </p:cNvPr>
          <p:cNvSpPr>
            <a:spLocks noGrp="1" noChangeAspect="1"/>
          </p:cNvSpPr>
          <p:nvPr>
            <p:ph type="pic" sz="quarter" idx="13" hasCustomPrompt="1"/>
          </p:nvPr>
        </p:nvSpPr>
        <p:spPr>
          <a:xfrm>
            <a:off x="810086" y="3119585"/>
            <a:ext cx="1930840" cy="1930840"/>
          </a:xfrm>
        </p:spPr>
        <p:txBody>
          <a:bodyPr/>
          <a:lstStyle>
            <a:lvl1pPr>
              <a:defRPr>
                <a:solidFill>
                  <a:schemeClr val="bg1"/>
                </a:solidFill>
              </a:defRPr>
            </a:lvl1pPr>
          </a:lstStyle>
          <a:p>
            <a:r>
              <a:rPr lang="en-US" dirty="0"/>
              <a:t>Icon</a:t>
            </a:r>
          </a:p>
        </p:txBody>
      </p:sp>
      <p:sp>
        <p:nvSpPr>
          <p:cNvPr id="3" name="Title 1"/>
          <p:cNvSpPr>
            <a:spLocks noGrp="1"/>
          </p:cNvSpPr>
          <p:nvPr>
            <p:ph type="title"/>
          </p:nvPr>
        </p:nvSpPr>
        <p:spPr>
          <a:xfrm>
            <a:off x="2740926" y="3422223"/>
            <a:ext cx="8668602" cy="1325563"/>
          </a:xfrm>
        </p:spPr>
        <p:txBody>
          <a:bodyPr>
            <a:normAutofit/>
          </a:bodyPr>
          <a:lstStyle>
            <a:lvl1pPr>
              <a:defRPr sz="4400">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1180613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817535" y="676411"/>
            <a:ext cx="8536265" cy="1325563"/>
          </a:xfrm>
        </p:spPr>
        <p:txBody>
          <a:bodyPr/>
          <a:lstStyle/>
          <a:p>
            <a:r>
              <a:rPr lang="en-US" dirty="0"/>
              <a:t>Click to edit Master title style</a:t>
            </a:r>
          </a:p>
        </p:txBody>
      </p:sp>
      <p:sp>
        <p:nvSpPr>
          <p:cNvPr id="3" name="Content Placeholder 2"/>
          <p:cNvSpPr>
            <a:spLocks noGrp="1"/>
          </p:cNvSpPr>
          <p:nvPr>
            <p:ph idx="1"/>
          </p:nvPr>
        </p:nvSpPr>
        <p:spPr>
          <a:xfrm>
            <a:off x="838200" y="2483893"/>
            <a:ext cx="10515600" cy="4148920"/>
          </a:xfrm>
        </p:spPr>
        <p:txBody>
          <a:bodyPr/>
          <a:lstStyle/>
          <a:p>
            <a:pPr lvl="0"/>
            <a:r>
              <a:rPr lang="en-US" dirty="0"/>
              <a:t>Click to edit Master text styles</a:t>
            </a:r>
          </a:p>
          <a:p>
            <a:pPr lvl="1"/>
            <a:r>
              <a:rPr lang="en-US" dirty="0"/>
              <a:t>Second level</a:t>
            </a:r>
          </a:p>
          <a:p>
            <a:pPr lvl="2"/>
            <a:r>
              <a:rPr lang="en-US" dirty="0"/>
              <a:t>Third level</a:t>
            </a:r>
          </a:p>
        </p:txBody>
      </p:sp>
      <p:sp>
        <p:nvSpPr>
          <p:cNvPr id="10" name="Picture Placeholder 8">
            <a:extLst>
              <a:ext uri="{FF2B5EF4-FFF2-40B4-BE49-F238E27FC236}">
                <a16:creationId xmlns:a16="http://schemas.microsoft.com/office/drawing/2014/main" id="{736C6902-91EF-4E7E-9BCD-920B03F0170F}"/>
              </a:ext>
            </a:extLst>
          </p:cNvPr>
          <p:cNvSpPr>
            <a:spLocks noGrp="1" noChangeAspect="1"/>
          </p:cNvSpPr>
          <p:nvPr>
            <p:ph type="pic" sz="quarter" idx="14" hasCustomPrompt="1"/>
          </p:nvPr>
        </p:nvSpPr>
        <p:spPr>
          <a:xfrm>
            <a:off x="838200" y="342528"/>
            <a:ext cx="1979335" cy="1993327"/>
          </a:xfrm>
        </p:spPr>
        <p:txBody>
          <a:bodyPr/>
          <a:lstStyle>
            <a:lvl1pPr>
              <a:defRPr/>
            </a:lvl1pPr>
          </a:lstStyle>
          <a:p>
            <a:r>
              <a:rPr lang="en-US" dirty="0"/>
              <a:t>Icon</a:t>
            </a:r>
          </a:p>
        </p:txBody>
      </p:sp>
    </p:spTree>
    <p:extLst>
      <p:ext uri="{BB962C8B-B14F-4D97-AF65-F5344CB8AC3E}">
        <p14:creationId xmlns:p14="http://schemas.microsoft.com/office/powerpoint/2010/main" val="1332889302"/>
      </p:ext>
    </p:extLst>
  </p:cSld>
  <p:clrMapOvr>
    <a:masterClrMapping/>
  </p:clrMapOvr>
</p:sldLayout>
</file>

<file path=ppt/slideMasters/_rels/slideMaster1.xml.rels><?xml version="1.0" encoding="UTF-8" standalone="yes"?>
<Relationships xmlns="http://schemas.openxmlformats.org/package/2006/relationships"><Relationship Id="rId26" Type="http://schemas.openxmlformats.org/officeDocument/2006/relationships/slideLayout" Target="../slideLayouts/slideLayout26.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63" Type="http://schemas.openxmlformats.org/officeDocument/2006/relationships/slideLayout" Target="../slideLayouts/slideLayout63.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8" Type="http://schemas.openxmlformats.org/officeDocument/2006/relationships/slideLayout" Target="../slideLayouts/slideLayout58.xml"/><Relationship Id="rId66" Type="http://schemas.openxmlformats.org/officeDocument/2006/relationships/slideLayout" Target="../slideLayouts/slideLayout66.xml"/><Relationship Id="rId5" Type="http://schemas.openxmlformats.org/officeDocument/2006/relationships/slideLayout" Target="../slideLayouts/slideLayout5.xml"/><Relationship Id="rId61" Type="http://schemas.openxmlformats.org/officeDocument/2006/relationships/slideLayout" Target="../slideLayouts/slideLayout61.xml"/><Relationship Id="rId19" Type="http://schemas.openxmlformats.org/officeDocument/2006/relationships/slideLayout" Target="../slideLayouts/slideLayout1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slideLayout" Target="../slideLayouts/slideLayout56.xml"/><Relationship Id="rId64" Type="http://schemas.openxmlformats.org/officeDocument/2006/relationships/slideLayout" Target="../slideLayouts/slideLayout64.xml"/><Relationship Id="rId8" Type="http://schemas.openxmlformats.org/officeDocument/2006/relationships/slideLayout" Target="../slideLayouts/slideLayout8.xml"/><Relationship Id="rId51" Type="http://schemas.openxmlformats.org/officeDocument/2006/relationships/slideLayout" Target="../slideLayouts/slideLayout51.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59" Type="http://schemas.openxmlformats.org/officeDocument/2006/relationships/slideLayout" Target="../slideLayouts/slideLayout59.xml"/><Relationship Id="rId67" Type="http://schemas.openxmlformats.org/officeDocument/2006/relationships/theme" Target="../theme/theme1.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62" Type="http://schemas.openxmlformats.org/officeDocument/2006/relationships/slideLayout" Target="../slideLayouts/slideLayout62.xml"/><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slideLayout" Target="../slideLayouts/slideLayout57.xml"/><Relationship Id="rId10" Type="http://schemas.openxmlformats.org/officeDocument/2006/relationships/slideLayout" Target="../slideLayouts/slideLayout10.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60" Type="http://schemas.openxmlformats.org/officeDocument/2006/relationships/slideLayout" Target="../slideLayouts/slideLayout60.xml"/><Relationship Id="rId65" Type="http://schemas.openxmlformats.org/officeDocument/2006/relationships/slideLayout" Target="../slideLayouts/slideLayout65.xml"/><Relationship Id="rId4" Type="http://schemas.openxmlformats.org/officeDocument/2006/relationships/slideLayout" Target="../slideLayouts/slideLayout4.xml"/><Relationship Id="rId9" Type="http://schemas.openxmlformats.org/officeDocument/2006/relationships/slideLayout" Target="../slideLayouts/slideLayout9.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9" Type="http://schemas.openxmlformats.org/officeDocument/2006/relationships/slideLayout" Target="../slideLayouts/slideLayout3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817535" y="365125"/>
            <a:ext cx="8536265"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2129051"/>
            <a:ext cx="10515600" cy="414892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616765781"/>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722" r:id="rId3"/>
    <p:sldLayoutId id="2147483662" r:id="rId4"/>
    <p:sldLayoutId id="2147483663" r:id="rId5"/>
    <p:sldLayoutId id="2147483652" r:id="rId6"/>
    <p:sldLayoutId id="2147483653" r:id="rId7"/>
    <p:sldLayoutId id="2147483664" r:id="rId8"/>
    <p:sldLayoutId id="2147483650" r:id="rId9"/>
    <p:sldLayoutId id="2147483665" r:id="rId10"/>
    <p:sldLayoutId id="2147483666" r:id="rId11"/>
    <p:sldLayoutId id="2147483667" r:id="rId12"/>
    <p:sldLayoutId id="2147483668" r:id="rId13"/>
    <p:sldLayoutId id="2147483669" r:id="rId14"/>
    <p:sldLayoutId id="2147483670" r:id="rId15"/>
    <p:sldLayoutId id="2147483671" r:id="rId16"/>
    <p:sldLayoutId id="2147483672" r:id="rId17"/>
    <p:sldLayoutId id="2147483673" r:id="rId18"/>
    <p:sldLayoutId id="2147483674" r:id="rId19"/>
    <p:sldLayoutId id="2147483675" r:id="rId20"/>
    <p:sldLayoutId id="2147483676" r:id="rId21"/>
    <p:sldLayoutId id="2147483677" r:id="rId22"/>
    <p:sldLayoutId id="2147483678" r:id="rId23"/>
    <p:sldLayoutId id="2147483679" r:id="rId24"/>
    <p:sldLayoutId id="2147483680" r:id="rId25"/>
    <p:sldLayoutId id="2147483681" r:id="rId26"/>
    <p:sldLayoutId id="2147483682" r:id="rId27"/>
    <p:sldLayoutId id="2147483683" r:id="rId28"/>
    <p:sldLayoutId id="2147483684" r:id="rId29"/>
    <p:sldLayoutId id="2147483685" r:id="rId30"/>
    <p:sldLayoutId id="2147483686" r:id="rId31"/>
    <p:sldLayoutId id="2147483687" r:id="rId32"/>
    <p:sldLayoutId id="2147483688" r:id="rId33"/>
    <p:sldLayoutId id="2147483689" r:id="rId34"/>
    <p:sldLayoutId id="2147483690" r:id="rId35"/>
    <p:sldLayoutId id="2147483691" r:id="rId36"/>
    <p:sldLayoutId id="2147483692" r:id="rId37"/>
    <p:sldLayoutId id="2147483693" r:id="rId38"/>
    <p:sldLayoutId id="2147483694" r:id="rId39"/>
    <p:sldLayoutId id="2147483695" r:id="rId40"/>
    <p:sldLayoutId id="2147483696" r:id="rId41"/>
    <p:sldLayoutId id="2147483697" r:id="rId42"/>
    <p:sldLayoutId id="2147483698" r:id="rId43"/>
    <p:sldLayoutId id="2147483699" r:id="rId44"/>
    <p:sldLayoutId id="2147483700" r:id="rId45"/>
    <p:sldLayoutId id="2147483701" r:id="rId46"/>
    <p:sldLayoutId id="2147483702" r:id="rId47"/>
    <p:sldLayoutId id="2147483703" r:id="rId48"/>
    <p:sldLayoutId id="2147483704" r:id="rId49"/>
    <p:sldLayoutId id="2147483705" r:id="rId50"/>
    <p:sldLayoutId id="2147483706" r:id="rId51"/>
    <p:sldLayoutId id="2147483707" r:id="rId52"/>
    <p:sldLayoutId id="2147483708" r:id="rId53"/>
    <p:sldLayoutId id="2147483709" r:id="rId54"/>
    <p:sldLayoutId id="2147483710" r:id="rId55"/>
    <p:sldLayoutId id="2147483711" r:id="rId56"/>
    <p:sldLayoutId id="2147483712" r:id="rId57"/>
    <p:sldLayoutId id="2147483713" r:id="rId58"/>
    <p:sldLayoutId id="2147483714" r:id="rId59"/>
    <p:sldLayoutId id="2147483715" r:id="rId60"/>
    <p:sldLayoutId id="2147483716" r:id="rId61"/>
    <p:sldLayoutId id="2147483717" r:id="rId62"/>
    <p:sldLayoutId id="2147483718" r:id="rId63"/>
    <p:sldLayoutId id="2147483719" r:id="rId64"/>
    <p:sldLayoutId id="2147483720" r:id="rId65"/>
    <p:sldLayoutId id="2147483721" r:id="rId66"/>
  </p:sldLayoutIdLst>
  <p:txStyles>
    <p:titleStyle>
      <a:lvl1pPr algn="l" defTabSz="914400" rtl="0" eaLnBrk="1" latinLnBrk="0" hangingPunct="1">
        <a:lnSpc>
          <a:spcPct val="90000"/>
        </a:lnSpc>
        <a:spcBef>
          <a:spcPct val="0"/>
        </a:spcBef>
        <a:buNone/>
        <a:defRPr sz="38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Courier New" panose="02070309020205020404" pitchFamily="49" charset="0"/>
        <a:buChar char="o"/>
        <a:defRPr sz="2400" kern="1200">
          <a:solidFill>
            <a:schemeClr val="tx1"/>
          </a:solidFill>
          <a:latin typeface="Arial" panose="020B0604020202020204" pitchFamily="34" charset="0"/>
          <a:ea typeface="+mn-ea"/>
          <a:cs typeface="Arial" panose="020B0604020202020204" pitchFamily="34" charset="0"/>
        </a:defRPr>
      </a:lvl2pPr>
      <a:lvl3pPr marL="1257300" indent="-342900" algn="l" defTabSz="914400" rtl="0" eaLnBrk="1" latinLnBrk="0" hangingPunct="1">
        <a:lnSpc>
          <a:spcPct val="90000"/>
        </a:lnSpc>
        <a:spcBef>
          <a:spcPts val="500"/>
        </a:spcBef>
        <a:buFont typeface="Wingdings" panose="05000000000000000000" pitchFamily="2" charset="2"/>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coreq.org/CoreQ%20Satisfaction%20Questionnaire%20and%20User%20Manual.pdf" TargetMode="External"/><Relationship Id="rId2" Type="http://schemas.openxmlformats.org/officeDocument/2006/relationships/hyperlink" Target="mailto:CoreQ@ahca.org" TargetMode="External"/><Relationship Id="rId1" Type="http://schemas.openxmlformats.org/officeDocument/2006/relationships/slideLayout" Target="../slideLayouts/slideLayout5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5.pn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5.xml"/></Relationships>
</file>

<file path=ppt/slides/_rels/slide6.xml.rels><?xml version="1.0" encoding="UTF-8" standalone="yes"?>
<Relationships xmlns="http://schemas.openxmlformats.org/package/2006/relationships"><Relationship Id="rId2" Type="http://schemas.openxmlformats.org/officeDocument/2006/relationships/image" Target="../media/image36.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5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55.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Customer Satisfaction Using CoreQ</a:t>
            </a: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2014963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More Information</a:t>
            </a:r>
          </a:p>
        </p:txBody>
      </p:sp>
      <p:sp>
        <p:nvSpPr>
          <p:cNvPr id="3" name="Text Placeholder 2"/>
          <p:cNvSpPr>
            <a:spLocks noGrp="1"/>
          </p:cNvSpPr>
          <p:nvPr>
            <p:ph idx="1"/>
          </p:nvPr>
        </p:nvSpPr>
        <p:spPr/>
        <p:txBody>
          <a:bodyPr/>
          <a:lstStyle/>
          <a:p>
            <a:r>
              <a:rPr lang="en-US" dirty="0"/>
              <a:t>If you have questions related to CoreQ, please email </a:t>
            </a:r>
            <a:r>
              <a:rPr lang="en-US" dirty="0">
                <a:hlinkClick r:id="rId2"/>
              </a:rPr>
              <a:t>CoreQ@ahca.org</a:t>
            </a:r>
            <a:r>
              <a:rPr lang="en-US" dirty="0"/>
              <a:t>. </a:t>
            </a:r>
          </a:p>
          <a:p>
            <a:r>
              <a:rPr lang="en-US" dirty="0"/>
              <a:t>More information is located in the </a:t>
            </a:r>
            <a:r>
              <a:rPr lang="en-US" dirty="0">
                <a:hlinkClick r:id="rId3"/>
              </a:rPr>
              <a:t>CoreQ Technical Manual</a:t>
            </a:r>
            <a:r>
              <a:rPr lang="en-US" dirty="0"/>
              <a:t>. </a:t>
            </a:r>
          </a:p>
          <a:p>
            <a:endParaRPr lang="en-US" dirty="0"/>
          </a:p>
        </p:txBody>
      </p:sp>
    </p:spTree>
    <p:extLst>
      <p:ext uri="{BB962C8B-B14F-4D97-AF65-F5344CB8AC3E}">
        <p14:creationId xmlns:p14="http://schemas.microsoft.com/office/powerpoint/2010/main" val="37960647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4FBCA-7313-6BD7-87E2-49324A0DB73D}"/>
              </a:ext>
            </a:extLst>
          </p:cNvPr>
          <p:cNvSpPr>
            <a:spLocks noGrp="1"/>
          </p:cNvSpPr>
          <p:nvPr>
            <p:ph type="title"/>
          </p:nvPr>
        </p:nvSpPr>
        <p:spPr>
          <a:xfrm>
            <a:off x="1683589" y="522275"/>
            <a:ext cx="8231188" cy="1325563"/>
          </a:xfrm>
        </p:spPr>
        <p:txBody>
          <a:bodyPr>
            <a:normAutofit/>
          </a:bodyPr>
          <a:lstStyle/>
          <a:p>
            <a:pPr algn="ctr"/>
            <a:r>
              <a:rPr lang="en-US" dirty="0"/>
              <a:t>Families &amp; Residents Highly Satisfied With Quality Of Care</a:t>
            </a:r>
          </a:p>
        </p:txBody>
      </p:sp>
      <p:sp>
        <p:nvSpPr>
          <p:cNvPr id="7" name="Text Placeholder 6">
            <a:extLst>
              <a:ext uri="{FF2B5EF4-FFF2-40B4-BE49-F238E27FC236}">
                <a16:creationId xmlns:a16="http://schemas.microsoft.com/office/drawing/2014/main" id="{3A81F859-21F1-B360-1F73-14676556A26A}"/>
              </a:ext>
            </a:extLst>
          </p:cNvPr>
          <p:cNvSpPr>
            <a:spLocks noGrp="1"/>
          </p:cNvSpPr>
          <p:nvPr>
            <p:ph type="body" idx="1"/>
          </p:nvPr>
        </p:nvSpPr>
        <p:spPr/>
        <p:txBody>
          <a:bodyPr/>
          <a:lstStyle/>
          <a:p>
            <a:pPr algn="ctr"/>
            <a:r>
              <a:rPr lang="en-US" dirty="0"/>
              <a:t>Assisted Living</a:t>
            </a:r>
          </a:p>
        </p:txBody>
      </p:sp>
      <p:sp>
        <p:nvSpPr>
          <p:cNvPr id="8" name="Content Placeholder 7">
            <a:extLst>
              <a:ext uri="{FF2B5EF4-FFF2-40B4-BE49-F238E27FC236}">
                <a16:creationId xmlns:a16="http://schemas.microsoft.com/office/drawing/2014/main" id="{4366DC64-BE48-F039-0479-545A317D95D8}"/>
              </a:ext>
            </a:extLst>
          </p:cNvPr>
          <p:cNvSpPr>
            <a:spLocks noGrp="1"/>
          </p:cNvSpPr>
          <p:nvPr>
            <p:ph sz="half" idx="2"/>
          </p:nvPr>
        </p:nvSpPr>
        <p:spPr/>
        <p:txBody>
          <a:bodyPr/>
          <a:lstStyle/>
          <a:p>
            <a:r>
              <a:rPr lang="en-US" dirty="0"/>
              <a:t>According to CoreQ, nearly 80 percent of assisted living residents and their families are satisfied with their care.</a:t>
            </a:r>
          </a:p>
        </p:txBody>
      </p:sp>
      <p:sp>
        <p:nvSpPr>
          <p:cNvPr id="9" name="Text Placeholder 8">
            <a:extLst>
              <a:ext uri="{FF2B5EF4-FFF2-40B4-BE49-F238E27FC236}">
                <a16:creationId xmlns:a16="http://schemas.microsoft.com/office/drawing/2014/main" id="{DFBC4F6D-92D7-25BC-6F44-23CF9284BBCF}"/>
              </a:ext>
            </a:extLst>
          </p:cNvPr>
          <p:cNvSpPr>
            <a:spLocks noGrp="1"/>
          </p:cNvSpPr>
          <p:nvPr>
            <p:ph type="body" sz="quarter" idx="3"/>
          </p:nvPr>
        </p:nvSpPr>
        <p:spPr/>
        <p:txBody>
          <a:bodyPr/>
          <a:lstStyle/>
          <a:p>
            <a:pPr algn="ctr"/>
            <a:r>
              <a:rPr lang="en-US" dirty="0"/>
              <a:t>Skilled Nursing</a:t>
            </a:r>
          </a:p>
        </p:txBody>
      </p:sp>
      <p:sp>
        <p:nvSpPr>
          <p:cNvPr id="10" name="Content Placeholder 9">
            <a:extLst>
              <a:ext uri="{FF2B5EF4-FFF2-40B4-BE49-F238E27FC236}">
                <a16:creationId xmlns:a16="http://schemas.microsoft.com/office/drawing/2014/main" id="{1D2ACE21-F6D7-41F6-4819-1408C9CE6D6A}"/>
              </a:ext>
            </a:extLst>
          </p:cNvPr>
          <p:cNvSpPr>
            <a:spLocks noGrp="1"/>
          </p:cNvSpPr>
          <p:nvPr>
            <p:ph sz="quarter" idx="4"/>
          </p:nvPr>
        </p:nvSpPr>
        <p:spPr/>
        <p:txBody>
          <a:bodyPr/>
          <a:lstStyle/>
          <a:p>
            <a:r>
              <a:rPr lang="en-US" b="0" i="0" dirty="0">
                <a:effectLst/>
                <a:latin typeface="Helvetica" panose="020B0604020202020204" pitchFamily="34" charset="0"/>
              </a:rPr>
              <a:t>According to CoreQ, nearly 70 percent of skilled nursing residents and their families are satisfied with their care.</a:t>
            </a:r>
            <a:endParaRPr lang="en-US" dirty="0"/>
          </a:p>
        </p:txBody>
      </p:sp>
    </p:spTree>
    <p:extLst>
      <p:ext uri="{BB962C8B-B14F-4D97-AF65-F5344CB8AC3E}">
        <p14:creationId xmlns:p14="http://schemas.microsoft.com/office/powerpoint/2010/main" val="11980831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FC6149-3A93-667C-AC93-9C5308E9C77F}"/>
              </a:ext>
            </a:extLst>
          </p:cNvPr>
          <p:cNvSpPr>
            <a:spLocks noGrp="1"/>
          </p:cNvSpPr>
          <p:nvPr>
            <p:ph type="title"/>
          </p:nvPr>
        </p:nvSpPr>
        <p:spPr>
          <a:xfrm>
            <a:off x="0" y="0"/>
            <a:ext cx="8536265" cy="1121434"/>
          </a:xfrm>
        </p:spPr>
        <p:txBody>
          <a:bodyPr/>
          <a:lstStyle/>
          <a:p>
            <a:r>
              <a:rPr lang="en-US" dirty="0"/>
              <a:t>CoreQ Rates by Measure</a:t>
            </a:r>
          </a:p>
        </p:txBody>
      </p:sp>
      <p:pic>
        <p:nvPicPr>
          <p:cNvPr id="6" name="Content Placeholder 5">
            <a:extLst>
              <a:ext uri="{FF2B5EF4-FFF2-40B4-BE49-F238E27FC236}">
                <a16:creationId xmlns:a16="http://schemas.microsoft.com/office/drawing/2014/main" id="{DEEC75B8-906F-0A98-B7AF-210F316D21A3}"/>
              </a:ext>
            </a:extLst>
          </p:cNvPr>
          <p:cNvPicPr>
            <a:picLocks noGrp="1" noChangeAspect="1"/>
          </p:cNvPicPr>
          <p:nvPr>
            <p:ph idx="1"/>
          </p:nvPr>
        </p:nvPicPr>
        <p:blipFill>
          <a:blip r:embed="rId2"/>
          <a:stretch>
            <a:fillRect/>
          </a:stretch>
        </p:blipFill>
        <p:spPr>
          <a:xfrm>
            <a:off x="1552755" y="1207287"/>
            <a:ext cx="7718337" cy="5509682"/>
          </a:xfrm>
          <a:ln>
            <a:noFill/>
          </a:ln>
        </p:spPr>
      </p:pic>
      <p:sp>
        <p:nvSpPr>
          <p:cNvPr id="7" name="Rectangle 6">
            <a:extLst>
              <a:ext uri="{FF2B5EF4-FFF2-40B4-BE49-F238E27FC236}">
                <a16:creationId xmlns:a16="http://schemas.microsoft.com/office/drawing/2014/main" id="{6BD8F93A-FCDF-FDEA-0492-BFB48AEA09A6}"/>
              </a:ext>
            </a:extLst>
          </p:cNvPr>
          <p:cNvSpPr/>
          <p:nvPr/>
        </p:nvSpPr>
        <p:spPr>
          <a:xfrm>
            <a:off x="1561381" y="1440612"/>
            <a:ext cx="741872" cy="20703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83048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3303D-2B9E-35F4-AA41-A826E9BECBF3}"/>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A8FA2DC6-6EC4-2EAF-819F-D7BC35624025}"/>
              </a:ext>
            </a:extLst>
          </p:cNvPr>
          <p:cNvSpPr>
            <a:spLocks noGrp="1"/>
          </p:cNvSpPr>
          <p:nvPr>
            <p:ph idx="1"/>
          </p:nvPr>
        </p:nvSpPr>
        <p:spPr>
          <a:xfrm>
            <a:off x="838200" y="2483893"/>
            <a:ext cx="10102516" cy="4148920"/>
          </a:xfrm>
        </p:spPr>
        <p:txBody>
          <a:bodyPr>
            <a:normAutofit lnSpcReduction="10000"/>
          </a:bodyPr>
          <a:lstStyle/>
          <a:p>
            <a:r>
              <a:rPr lang="en-US" dirty="0"/>
              <a:t>Nick Castle, Ph.D., led an effort with input from an AHCA/NCAL workgroup to develop a short, reliable and valid questionnaire that could be added to existing survey instruments or used by itself to collect information to calculate a set of quality measure(s) related to individuals discharged following short-term rehabilitation services, for long-stay resident and their family members and for residents and their families in assisted living. </a:t>
            </a:r>
          </a:p>
          <a:p>
            <a:r>
              <a:rPr lang="en-US" dirty="0"/>
              <a:t>The skilled nursing facility and assisted living related measures were endorsed by the CMS’s consensus-based entity in 2016 and 2018</a:t>
            </a:r>
            <a:r>
              <a:rPr lang="en-US"/>
              <a:t>, respectively. </a:t>
            </a:r>
            <a:endParaRPr lang="en-US" dirty="0"/>
          </a:p>
        </p:txBody>
      </p:sp>
    </p:spTree>
    <p:extLst>
      <p:ext uri="{BB962C8B-B14F-4D97-AF65-F5344CB8AC3E}">
        <p14:creationId xmlns:p14="http://schemas.microsoft.com/office/powerpoint/2010/main" val="2982075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E39569B-96F1-8880-816C-E9FCB3099D76}"/>
              </a:ext>
            </a:extLst>
          </p:cNvPr>
          <p:cNvSpPr>
            <a:spLocks noGrp="1"/>
          </p:cNvSpPr>
          <p:nvPr>
            <p:ph type="title"/>
          </p:nvPr>
        </p:nvSpPr>
        <p:spPr/>
        <p:txBody>
          <a:bodyPr/>
          <a:lstStyle/>
          <a:p>
            <a:r>
              <a:rPr lang="en-US" dirty="0"/>
              <a:t>What is CoreQ? </a:t>
            </a:r>
          </a:p>
        </p:txBody>
      </p:sp>
      <p:sp>
        <p:nvSpPr>
          <p:cNvPr id="5" name="Content Placeholder 4">
            <a:extLst>
              <a:ext uri="{FF2B5EF4-FFF2-40B4-BE49-F238E27FC236}">
                <a16:creationId xmlns:a16="http://schemas.microsoft.com/office/drawing/2014/main" id="{960AAC79-EFF9-52A1-191F-F2FCEE6D2A64}"/>
              </a:ext>
            </a:extLst>
          </p:cNvPr>
          <p:cNvSpPr>
            <a:spLocks noGrp="1"/>
          </p:cNvSpPr>
          <p:nvPr>
            <p:ph idx="1"/>
          </p:nvPr>
        </p:nvSpPr>
        <p:spPr/>
        <p:txBody>
          <a:bodyPr>
            <a:normAutofit lnSpcReduction="10000"/>
          </a:bodyPr>
          <a:lstStyle/>
          <a:p>
            <a:r>
              <a:rPr lang="en-US" dirty="0"/>
              <a:t>CoreQ is a set of five measures for skilled nursing facilities (SNF) and assisted living (AL) communities to use to assess satisfaction among patients, residents, and their families. </a:t>
            </a:r>
          </a:p>
          <a:p>
            <a:pPr lvl="1"/>
            <a:r>
              <a:rPr lang="en-US" dirty="0"/>
              <a:t>Based on a core set of customer satisfaction questions, CoreQ measures allow consistent measurement across long term and post-acute care settings. </a:t>
            </a:r>
          </a:p>
          <a:p>
            <a:r>
              <a:rPr lang="en-US" dirty="0"/>
              <a:t>All five measures are endorsed by the Partnership for Quality Measurement, a Centers for Medicare &amp; Medicaid Services (CMS) certified consensus-based entity.</a:t>
            </a:r>
          </a:p>
          <a:p>
            <a:r>
              <a:rPr lang="en-US" dirty="0"/>
              <a:t>All measures have been independently tested as valid and reliable measures of customer satisfaction. </a:t>
            </a:r>
          </a:p>
          <a:p>
            <a:endParaRPr lang="en-US" dirty="0"/>
          </a:p>
        </p:txBody>
      </p:sp>
    </p:spTree>
    <p:extLst>
      <p:ext uri="{BB962C8B-B14F-4D97-AF65-F5344CB8AC3E}">
        <p14:creationId xmlns:p14="http://schemas.microsoft.com/office/powerpoint/2010/main" val="35227508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CoreQ Measures</a:t>
            </a:r>
          </a:p>
        </p:txBody>
      </p:sp>
      <p:sp>
        <p:nvSpPr>
          <p:cNvPr id="14" name="Text Placeholder 13">
            <a:extLst>
              <a:ext uri="{FF2B5EF4-FFF2-40B4-BE49-F238E27FC236}">
                <a16:creationId xmlns:a16="http://schemas.microsoft.com/office/drawing/2014/main" id="{D7FEAA13-0918-22EF-150E-2032DA49D16B}"/>
              </a:ext>
            </a:extLst>
          </p:cNvPr>
          <p:cNvSpPr>
            <a:spLocks noGrp="1"/>
          </p:cNvSpPr>
          <p:nvPr>
            <p:ph type="body" idx="1"/>
          </p:nvPr>
        </p:nvSpPr>
        <p:spPr/>
        <p:txBody>
          <a:bodyPr/>
          <a:lstStyle/>
          <a:p>
            <a:r>
              <a:rPr lang="en-US" dirty="0"/>
              <a:t>Skilled Nursing Facility Measures</a:t>
            </a:r>
          </a:p>
        </p:txBody>
      </p:sp>
      <p:sp>
        <p:nvSpPr>
          <p:cNvPr id="11" name="Picture Placeholder 10">
            <a:extLst>
              <a:ext uri="{FF2B5EF4-FFF2-40B4-BE49-F238E27FC236}">
                <a16:creationId xmlns:a16="http://schemas.microsoft.com/office/drawing/2014/main" id="{91C55E9B-B1C2-E5FE-12C8-2E84560EB824}"/>
              </a:ext>
            </a:extLst>
          </p:cNvPr>
          <p:cNvSpPr>
            <a:spLocks noGrp="1"/>
          </p:cNvSpPr>
          <p:nvPr>
            <p:ph sz="half" idx="2"/>
          </p:nvPr>
        </p:nvSpPr>
        <p:spPr>
          <a:xfrm>
            <a:off x="839788" y="3384645"/>
            <a:ext cx="5157787" cy="3096366"/>
          </a:xfrm>
        </p:spPr>
        <p:txBody>
          <a:bodyPr>
            <a:normAutofit fontScale="47500" lnSpcReduction="20000"/>
          </a:bodyPr>
          <a:lstStyle/>
          <a:p>
            <a:r>
              <a:rPr lang="en-US" sz="4200" dirty="0"/>
              <a:t>Measure #1: Short-Stay Discharges Satisfaction defined as the percentage of individuals discharged from short-term rehab. </a:t>
            </a:r>
          </a:p>
          <a:p>
            <a:r>
              <a:rPr lang="en-US" sz="4200" dirty="0"/>
              <a:t>Measure #2: Long-Stay Resident Satisfaction defined as the percentage of individuals who are long-stay residents who were satisfied. </a:t>
            </a:r>
          </a:p>
          <a:p>
            <a:r>
              <a:rPr lang="en-US" sz="4200" dirty="0"/>
              <a:t>Measure #3: Long-Stay Family Satisfaction defined as the percentage of families or designated responsible party for long-stay residents who were satisfied.</a:t>
            </a:r>
          </a:p>
          <a:p>
            <a:pPr marL="0" indent="0">
              <a:buNone/>
            </a:pPr>
            <a:endParaRPr lang="en-US" dirty="0"/>
          </a:p>
        </p:txBody>
      </p:sp>
      <p:sp>
        <p:nvSpPr>
          <p:cNvPr id="15" name="Text Placeholder 14">
            <a:extLst>
              <a:ext uri="{FF2B5EF4-FFF2-40B4-BE49-F238E27FC236}">
                <a16:creationId xmlns:a16="http://schemas.microsoft.com/office/drawing/2014/main" id="{09CBAC54-AD02-2054-1730-F1574CB8E570}"/>
              </a:ext>
            </a:extLst>
          </p:cNvPr>
          <p:cNvSpPr>
            <a:spLocks noGrp="1"/>
          </p:cNvSpPr>
          <p:nvPr>
            <p:ph type="body" sz="quarter" idx="3"/>
          </p:nvPr>
        </p:nvSpPr>
        <p:spPr/>
        <p:txBody>
          <a:bodyPr/>
          <a:lstStyle/>
          <a:p>
            <a:r>
              <a:rPr lang="en-US" dirty="0"/>
              <a:t>Assisted Living Measures</a:t>
            </a:r>
          </a:p>
        </p:txBody>
      </p:sp>
      <p:sp>
        <p:nvSpPr>
          <p:cNvPr id="16" name="Content Placeholder 15">
            <a:extLst>
              <a:ext uri="{FF2B5EF4-FFF2-40B4-BE49-F238E27FC236}">
                <a16:creationId xmlns:a16="http://schemas.microsoft.com/office/drawing/2014/main" id="{C14B0911-C8E4-8315-3ECB-22477D9F662B}"/>
              </a:ext>
            </a:extLst>
          </p:cNvPr>
          <p:cNvSpPr>
            <a:spLocks noGrp="1"/>
          </p:cNvSpPr>
          <p:nvPr>
            <p:ph sz="quarter" idx="4"/>
          </p:nvPr>
        </p:nvSpPr>
        <p:spPr/>
        <p:txBody>
          <a:bodyPr>
            <a:normAutofit fontScale="85000" lnSpcReduction="20000"/>
          </a:bodyPr>
          <a:lstStyle/>
          <a:p>
            <a:r>
              <a:rPr lang="en-US" dirty="0"/>
              <a:t>Measure #4: Assisted Living Resident Satisfaction defined as the percentage of AL residents or designated responsible party who were satisfied.</a:t>
            </a:r>
          </a:p>
          <a:p>
            <a:r>
              <a:rPr lang="en-US" dirty="0"/>
              <a:t>Measure #5: Assisted Living Family Satisfaction defined as the percentage of families or designated responsible party for AL residents who were satisfied. </a:t>
            </a:r>
          </a:p>
          <a:p>
            <a:endParaRPr lang="en-US" dirty="0"/>
          </a:p>
        </p:txBody>
      </p:sp>
      <p:pic>
        <p:nvPicPr>
          <p:cNvPr id="35" name="Picture Placeholder 34">
            <a:extLst>
              <a:ext uri="{FF2B5EF4-FFF2-40B4-BE49-F238E27FC236}">
                <a16:creationId xmlns:a16="http://schemas.microsoft.com/office/drawing/2014/main" id="{D42F8EDE-C7B9-CD44-4514-FC2BA0451E13}"/>
              </a:ext>
            </a:extLst>
          </p:cNvPr>
          <p:cNvPicPr>
            <a:picLocks noGrp="1" noChangeAspect="1"/>
          </p:cNvPicPr>
          <p:nvPr>
            <p:ph type="pic" sz="quarter" idx="13"/>
          </p:nvPr>
        </p:nvPicPr>
        <p:blipFill>
          <a:blip r:embed="rId2"/>
          <a:srcRect l="16578" r="16578"/>
          <a:stretch/>
        </p:blipFill>
        <p:spPr>
          <a:xfrm>
            <a:off x="601580" y="177041"/>
            <a:ext cx="1997242" cy="1809901"/>
          </a:xfrm>
        </p:spPr>
      </p:pic>
    </p:spTree>
    <p:extLst>
      <p:ext uri="{BB962C8B-B14F-4D97-AF65-F5344CB8AC3E}">
        <p14:creationId xmlns:p14="http://schemas.microsoft.com/office/powerpoint/2010/main" val="41523435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6CDE8CE4-2BDF-60C2-19A1-34EEDA6B562B}"/>
              </a:ext>
            </a:extLst>
          </p:cNvPr>
          <p:cNvSpPr>
            <a:spLocks noGrp="1"/>
          </p:cNvSpPr>
          <p:nvPr>
            <p:ph type="title"/>
          </p:nvPr>
        </p:nvSpPr>
        <p:spPr/>
        <p:txBody>
          <a:bodyPr/>
          <a:lstStyle/>
          <a:p>
            <a:r>
              <a:rPr lang="en-US" dirty="0"/>
              <a:t>How is CoreQ Calculated? </a:t>
            </a:r>
          </a:p>
        </p:txBody>
      </p:sp>
      <p:graphicFrame>
        <p:nvGraphicFramePr>
          <p:cNvPr id="11" name="Content Placeholder 8">
            <a:extLst>
              <a:ext uri="{FF2B5EF4-FFF2-40B4-BE49-F238E27FC236}">
                <a16:creationId xmlns:a16="http://schemas.microsoft.com/office/drawing/2014/main" id="{F3E5F155-EA34-1344-A6B6-B03767753203}"/>
              </a:ext>
            </a:extLst>
          </p:cNvPr>
          <p:cNvGraphicFramePr>
            <a:graphicFrameLocks noGrp="1"/>
          </p:cNvGraphicFramePr>
          <p:nvPr>
            <p:ph idx="1"/>
          </p:nvPr>
        </p:nvGraphicFramePr>
        <p:xfrm>
          <a:off x="838200" y="2483893"/>
          <a:ext cx="10515600" cy="4148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215884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2C4E5141-7BFE-7369-7D06-8EADB2600D90}"/>
              </a:ext>
            </a:extLst>
          </p:cNvPr>
          <p:cNvSpPr>
            <a:spLocks noGrp="1"/>
          </p:cNvSpPr>
          <p:nvPr>
            <p:ph type="title"/>
          </p:nvPr>
        </p:nvSpPr>
        <p:spPr>
          <a:xfrm>
            <a:off x="3152274" y="676411"/>
            <a:ext cx="8201526" cy="1325563"/>
          </a:xfrm>
        </p:spPr>
        <p:txBody>
          <a:bodyPr/>
          <a:lstStyle/>
          <a:p>
            <a:r>
              <a:rPr lang="en-US" dirty="0"/>
              <a:t>Benefits of Using CoreQ</a:t>
            </a:r>
          </a:p>
        </p:txBody>
      </p:sp>
      <p:graphicFrame>
        <p:nvGraphicFramePr>
          <p:cNvPr id="13" name="Content Placeholder 8">
            <a:extLst>
              <a:ext uri="{FF2B5EF4-FFF2-40B4-BE49-F238E27FC236}">
                <a16:creationId xmlns:a16="http://schemas.microsoft.com/office/drawing/2014/main" id="{3963C01A-3005-2C25-7814-67AD21446F80}"/>
              </a:ext>
            </a:extLst>
          </p:cNvPr>
          <p:cNvGraphicFramePr>
            <a:graphicFrameLocks noGrp="1"/>
          </p:cNvGraphicFramePr>
          <p:nvPr>
            <p:ph idx="1"/>
          </p:nvPr>
        </p:nvGraphicFramePr>
        <p:xfrm>
          <a:off x="838200" y="2483893"/>
          <a:ext cx="9541042" cy="4148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385876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250A23-4676-0ED2-F1F4-6E33A2539A62}"/>
              </a:ext>
            </a:extLst>
          </p:cNvPr>
          <p:cNvSpPr>
            <a:spLocks noGrp="1"/>
          </p:cNvSpPr>
          <p:nvPr>
            <p:ph type="title"/>
          </p:nvPr>
        </p:nvSpPr>
        <p:spPr/>
        <p:txBody>
          <a:bodyPr>
            <a:normAutofit fontScale="90000"/>
          </a:bodyPr>
          <a:lstStyle/>
          <a:p>
            <a:r>
              <a:rPr lang="en-US" dirty="0"/>
              <a:t>Testimonial from an AHCA/NCAL National Quality Award Recipient</a:t>
            </a:r>
            <a:br>
              <a:rPr lang="en-US" dirty="0"/>
            </a:br>
            <a:endParaRPr lang="en-US" dirty="0"/>
          </a:p>
        </p:txBody>
      </p:sp>
      <p:sp>
        <p:nvSpPr>
          <p:cNvPr id="3" name="Content Placeholder 2">
            <a:extLst>
              <a:ext uri="{FF2B5EF4-FFF2-40B4-BE49-F238E27FC236}">
                <a16:creationId xmlns:a16="http://schemas.microsoft.com/office/drawing/2014/main" id="{5DA0F306-0444-81E2-60FE-F6AFB72EB793}"/>
              </a:ext>
            </a:extLst>
          </p:cNvPr>
          <p:cNvSpPr>
            <a:spLocks noGrp="1"/>
          </p:cNvSpPr>
          <p:nvPr>
            <p:ph idx="1"/>
          </p:nvPr>
        </p:nvSpPr>
        <p:spPr/>
        <p:txBody>
          <a:bodyPr>
            <a:normAutofit fontScale="92500" lnSpcReduction="10000"/>
          </a:bodyPr>
          <a:lstStyle/>
          <a:p>
            <a:pPr marL="342900" marR="0" lvl="0" indent="-342900">
              <a:lnSpc>
                <a:spcPct val="107000"/>
              </a:lnSpc>
              <a:buFont typeface="Symbol" panose="05050102010706020507" pitchFamily="18" charset="2"/>
              <a:buChar char=""/>
            </a:pPr>
            <a:r>
              <a:rPr lang="en-US" sz="2600" i="1" kern="100" dirty="0">
                <a:effectLst/>
                <a:latin typeface="Aptos" panose="020B0004020202020204" pitchFamily="34" charset="0"/>
                <a:ea typeface="Aptos" panose="020B0004020202020204" pitchFamily="34" charset="0"/>
                <a:cs typeface="Times New Roman" panose="02020603050405020304" pitchFamily="18" charset="0"/>
              </a:rPr>
              <a:t>“The quality award program has been beneficial to our facility because it has kept us on a path of continuous improvement. By teaching us to constantly examine and improve our processes, this journey has allowed us to make meaningful changes that have positively impacted our residents, employees and other stakeholders.”- Magnolia Manor of Marion County, Buena Vista, Georgia. </a:t>
            </a:r>
            <a:endParaRPr lang="en-US" sz="26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Aft>
                <a:spcPts val="800"/>
              </a:spcAft>
              <a:buFont typeface="Symbol" panose="05050102010706020507" pitchFamily="18" charset="2"/>
              <a:buChar char=""/>
            </a:pPr>
            <a:r>
              <a:rPr lang="en-US" sz="2600" i="1" kern="100" dirty="0">
                <a:effectLst/>
                <a:latin typeface="Aptos" panose="020B0004020202020204" pitchFamily="34" charset="0"/>
                <a:ea typeface="Aptos" panose="020B0004020202020204" pitchFamily="34" charset="0"/>
                <a:cs typeface="Times New Roman" panose="02020603050405020304" pitchFamily="18" charset="0"/>
              </a:rPr>
              <a:t>During the 2020 Coronavirus pandemic the facility saw the need to continue measuring satisfaction to keep quality at the forefront and to ensure that residents were satisfied with their care, Magnolia Manor of Marion County achieved 100% resident satisfaction using the CoreQ resident surveys. </a:t>
            </a:r>
            <a:endParaRPr lang="en-US" sz="26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6095894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60F7EB5C2A7FE4789FB424392A24267" ma:contentTypeVersion="1" ma:contentTypeDescription="Create a new document." ma:contentTypeScope="" ma:versionID="a01e5f689943d8774e87d340f02b8d45">
  <xsd:schema xmlns:xsd="http://www.w3.org/2001/XMLSchema" xmlns:xs="http://www.w3.org/2001/XMLSchema" xmlns:p="http://schemas.microsoft.com/office/2006/metadata/properties" xmlns:ns1="http://schemas.microsoft.com/sharepoint/v3" targetNamespace="http://schemas.microsoft.com/office/2006/metadata/properties" ma:root="true" ma:fieldsID="ff01fac345008aa34b3a53f2166bf3c8"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21EC8EA-A172-49D5-B33A-955402E5262F}">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FBC073F7-3C66-4FCA-86EE-3C81C8A597CE}"/>
</file>

<file path=customXml/itemProps3.xml><?xml version="1.0" encoding="utf-8"?>
<ds:datastoreItem xmlns:ds="http://schemas.openxmlformats.org/officeDocument/2006/customXml" ds:itemID="{0A3DF4B3-54E9-4D68-869D-5695D14C52E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1552</TotalTime>
  <Words>735</Words>
  <Application>Microsoft Office PowerPoint</Application>
  <PresentationFormat>Widescreen</PresentationFormat>
  <Paragraphs>43</Paragraphs>
  <Slides>10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Aptos</vt:lpstr>
      <vt:lpstr>Arial</vt:lpstr>
      <vt:lpstr>Calibri</vt:lpstr>
      <vt:lpstr>Courier New</vt:lpstr>
      <vt:lpstr>Helvetica</vt:lpstr>
      <vt:lpstr>Symbol</vt:lpstr>
      <vt:lpstr>Wingdings</vt:lpstr>
      <vt:lpstr>Office Theme</vt:lpstr>
      <vt:lpstr>Customer Satisfaction Using CoreQ</vt:lpstr>
      <vt:lpstr>Families &amp; Residents Highly Satisfied With Quality Of Care</vt:lpstr>
      <vt:lpstr>CoreQ Rates by Measure</vt:lpstr>
      <vt:lpstr>Background</vt:lpstr>
      <vt:lpstr>What is CoreQ? </vt:lpstr>
      <vt:lpstr>CoreQ Measures</vt:lpstr>
      <vt:lpstr>How is CoreQ Calculated? </vt:lpstr>
      <vt:lpstr>Benefits of Using CoreQ</vt:lpstr>
      <vt:lpstr>Testimonial from an AHCA/NCAL National Quality Award Recipient </vt:lpstr>
      <vt:lpstr>More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UPDATED AHCA-NCAL Template - Widescreen</dc:title>
  <dc:creator>Abigail Horn</dc:creator>
  <cp:lastModifiedBy>Valerie Williams</cp:lastModifiedBy>
  <cp:revision>58</cp:revision>
  <dcterms:created xsi:type="dcterms:W3CDTF">2018-05-21T11:19:31Z</dcterms:created>
  <dcterms:modified xsi:type="dcterms:W3CDTF">2025-03-19T18:10:04Z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0x010100560F7EB5C2A7FE4789FB424392A24267</vt:lpwstr>
  </property>
</Properties>
</file>